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embeddings/oleObject1.bin" ContentType="application/vnd.openxmlformats-officedocument.oleObject"/>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349" r:id="rId2"/>
    <p:sldId id="351" r:id="rId3"/>
    <p:sldId id="357" r:id="rId4"/>
    <p:sldId id="358" r:id="rId5"/>
    <p:sldId id="372" r:id="rId6"/>
    <p:sldId id="359" r:id="rId7"/>
    <p:sldId id="356" r:id="rId8"/>
    <p:sldId id="352" r:id="rId9"/>
    <p:sldId id="370" r:id="rId10"/>
    <p:sldId id="360" r:id="rId11"/>
    <p:sldId id="348" r:id="rId12"/>
    <p:sldId id="371" r:id="rId13"/>
    <p:sldId id="373" r:id="rId14"/>
    <p:sldId id="361" r:id="rId15"/>
    <p:sldId id="363" r:id="rId16"/>
    <p:sldId id="364" r:id="rId17"/>
    <p:sldId id="362" r:id="rId18"/>
    <p:sldId id="300" r:id="rId19"/>
    <p:sldId id="374" r:id="rId20"/>
    <p:sldId id="369" r:id="rId21"/>
    <p:sldId id="368" r:id="rId22"/>
    <p:sldId id="375" r:id="rId23"/>
    <p:sldId id="367" r:id="rId24"/>
    <p:sldId id="376"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E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2038" autoAdjust="0"/>
    <p:restoredTop sz="91856" autoAdjust="0"/>
  </p:normalViewPr>
  <p:slideViewPr>
    <p:cSldViewPr snapToGrid="0" snapToObjects="1">
      <p:cViewPr varScale="1">
        <p:scale>
          <a:sx n="83" d="100"/>
          <a:sy n="83" d="100"/>
        </p:scale>
        <p:origin x="-2016" y="-112"/>
      </p:cViewPr>
      <p:guideLst>
        <p:guide orient="horz" pos="2160"/>
        <p:guide pos="2880"/>
      </p:guideLst>
    </p:cSldViewPr>
  </p:slideViewPr>
  <p:notesTextViewPr>
    <p:cViewPr>
      <p:scale>
        <a:sx n="100" d="100"/>
        <a:sy n="100"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31C2E4-DDFD-134D-8791-B4F38918FB42}" type="datetimeFigureOut">
              <a:rPr lang="en-US" smtClean="0"/>
              <a:pPr/>
              <a:t>7/25/12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F06CEF-BD74-BF4F-B93C-6DD63D6AABD5}" type="slidenum">
              <a:rPr lang="en-US" smtClean="0"/>
              <a:pPr/>
              <a:t>‹#›</a:t>
            </a:fld>
            <a:endParaRPr lang="en-US"/>
          </a:p>
        </p:txBody>
      </p:sp>
    </p:spTree>
    <p:extLst>
      <p:ext uri="{BB962C8B-B14F-4D97-AF65-F5344CB8AC3E}">
        <p14:creationId xmlns:p14="http://schemas.microsoft.com/office/powerpoint/2010/main" val="376631395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8F06CEF-BD74-BF4F-B93C-6DD63D6AABD5}"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Do we have this slide in matt’s talk?</a:t>
            </a:r>
          </a:p>
          <a:p>
            <a:endParaRPr lang="en-US" dirty="0"/>
          </a:p>
        </p:txBody>
      </p:sp>
      <p:sp>
        <p:nvSpPr>
          <p:cNvPr id="4" name="Slide Number Placeholder 3"/>
          <p:cNvSpPr>
            <a:spLocks noGrp="1"/>
          </p:cNvSpPr>
          <p:nvPr>
            <p:ph type="sldNum" sz="quarter" idx="10"/>
          </p:nvPr>
        </p:nvSpPr>
        <p:spPr/>
        <p:txBody>
          <a:bodyPr/>
          <a:lstStyle/>
          <a:p>
            <a:fld id="{D13A7900-3624-A942-B5CF-93CE8214F11E}" type="slidenum">
              <a:rPr lang="en-US" smtClean="0"/>
              <a:pPr/>
              <a:t>11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8F06CEF-BD74-BF4F-B93C-6DD63D6AABD5}" type="slidenum">
              <a:rPr lang="en-US" smtClean="0"/>
              <a:pPr/>
              <a:t>13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design documents</a:t>
            </a:r>
            <a:endParaRPr lang="en-US" dirty="0"/>
          </a:p>
        </p:txBody>
      </p:sp>
      <p:sp>
        <p:nvSpPr>
          <p:cNvPr id="4" name="Slide Number Placeholder 3"/>
          <p:cNvSpPr>
            <a:spLocks noGrp="1"/>
          </p:cNvSpPr>
          <p:nvPr>
            <p:ph type="sldNum" sz="quarter" idx="10"/>
          </p:nvPr>
        </p:nvSpPr>
        <p:spPr/>
        <p:txBody>
          <a:bodyPr/>
          <a:lstStyle/>
          <a:p>
            <a:fld id="{A8F06CEF-BD74-BF4F-B93C-6DD63D6AABD5}" type="slidenum">
              <a:rPr lang="en-US" smtClean="0"/>
              <a:pPr/>
              <a:t>17</a:t>
            </a:fld>
            <a:endParaRPr lang="en-US"/>
          </a:p>
        </p:txBody>
      </p:sp>
    </p:spTree>
    <p:extLst>
      <p:ext uri="{BB962C8B-B14F-4D97-AF65-F5344CB8AC3E}">
        <p14:creationId xmlns:p14="http://schemas.microsoft.com/office/powerpoint/2010/main" val="2379299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8F06CEF-BD74-BF4F-B93C-6DD63D6AABD5}" type="slidenum">
              <a:rPr lang="en-US" smtClean="0"/>
              <a:pPr/>
              <a:t>18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FC0D161-5A65-D54C-A2EA-A98C2B23D5B7}" type="datetimeFigureOut">
              <a:rPr lang="en-US" smtClean="0"/>
              <a:pPr/>
              <a:t>7/25/12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DF144F-6660-A24F-9724-A16ABB2977A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C0D161-5A65-D54C-A2EA-A98C2B23D5B7}" type="datetimeFigureOut">
              <a:rPr lang="en-US" smtClean="0"/>
              <a:pPr/>
              <a:t>7/25/12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DF144F-6660-A24F-9724-A16ABB2977A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C0D161-5A65-D54C-A2EA-A98C2B23D5B7}" type="datetimeFigureOut">
              <a:rPr lang="en-US" smtClean="0"/>
              <a:pPr/>
              <a:t>7/25/12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DF144F-6660-A24F-9724-A16ABB2977A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C0D161-5A65-D54C-A2EA-A98C2B23D5B7}" type="datetimeFigureOut">
              <a:rPr lang="en-US" smtClean="0"/>
              <a:pPr/>
              <a:t>7/25/12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DF144F-6660-A24F-9724-A16ABB2977A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FC0D161-5A65-D54C-A2EA-A98C2B23D5B7}" type="datetimeFigureOut">
              <a:rPr lang="en-US" smtClean="0"/>
              <a:pPr/>
              <a:t>7/25/12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DF144F-6660-A24F-9724-A16ABB2977A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FC0D161-5A65-D54C-A2EA-A98C2B23D5B7}" type="datetimeFigureOut">
              <a:rPr lang="en-US" smtClean="0"/>
              <a:pPr/>
              <a:t>7/25/12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DF144F-6660-A24F-9724-A16ABB2977A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FC0D161-5A65-D54C-A2EA-A98C2B23D5B7}" type="datetimeFigureOut">
              <a:rPr lang="en-US" smtClean="0"/>
              <a:pPr/>
              <a:t>7/25/12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FDF144F-6660-A24F-9724-A16ABB2977A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FC0D161-5A65-D54C-A2EA-A98C2B23D5B7}" type="datetimeFigureOut">
              <a:rPr lang="en-US" smtClean="0"/>
              <a:pPr/>
              <a:t>7/25/12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FDF144F-6660-A24F-9724-A16ABB2977A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C0D161-5A65-D54C-A2EA-A98C2B23D5B7}" type="datetimeFigureOut">
              <a:rPr lang="en-US" smtClean="0"/>
              <a:pPr/>
              <a:t>7/25/12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FDF144F-6660-A24F-9724-A16ABB2977A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C0D161-5A65-D54C-A2EA-A98C2B23D5B7}" type="datetimeFigureOut">
              <a:rPr lang="en-US" smtClean="0"/>
              <a:pPr/>
              <a:t>7/25/12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DF144F-6660-A24F-9724-A16ABB2977A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C0D161-5A65-D54C-A2EA-A98C2B23D5B7}" type="datetimeFigureOut">
              <a:rPr lang="en-US" smtClean="0"/>
              <a:pPr/>
              <a:t>7/25/12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DF144F-6660-A24F-9724-A16ABB2977A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C0D161-5A65-D54C-A2EA-A98C2B23D5B7}" type="datetimeFigureOut">
              <a:rPr lang="en-US" smtClean="0"/>
              <a:pPr/>
              <a:t>7/25/12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DF144F-6660-A24F-9724-A16ABB2977A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png"/><Relationship Id="rId12" Type="http://schemas.openxmlformats.org/officeDocument/2006/relationships/image" Target="../media/image8.jpg"/><Relationship Id="rId1" Type="http://schemas.openxmlformats.org/officeDocument/2006/relationships/vmlDrawing" Target="../drawings/vmlDrawing1.vml"/><Relationship Id="rId2" Type="http://schemas.openxmlformats.org/officeDocument/2006/relationships/slideLayout" Target="../slideLayouts/slideLayout1.xml"/><Relationship Id="rId3" Type="http://schemas.openxmlformats.org/officeDocument/2006/relationships/notesSlide" Target="../notesSlides/notesSlide1.xml"/><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0"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3" Type="http://schemas.openxmlformats.org/officeDocument/2006/relationships/hyperlink" Target="https://lists.sourceforge.net/lists/listinfo/obo-discuss" TargetMode="External"/><Relationship Id="rId4" Type="http://schemas.openxmlformats.org/officeDocument/2006/relationships/hyperlink" Target="https://lists.sourceforge.net/lists/listinfo/obo-anatomy" TargetMode="External"/><Relationship Id="rId5" Type="http://schemas.openxmlformats.org/officeDocument/2006/relationships/hyperlink" Target="https://lists.sourceforge.net/lists/listinfo/obo-cell-type" TargetMode="External"/><Relationship Id="rId6" Type="http://schemas.openxmlformats.org/officeDocument/2006/relationships/hyperlink" Target="https://lists.sourceforge.net/lists/listinfo/obo-phenotype" TargetMode="External"/><Relationship Id="rId1" Type="http://schemas.openxmlformats.org/officeDocument/2006/relationships/slideLayout" Target="../slideLayouts/slideLayout6.xml"/><Relationship Id="rId2" Type="http://schemas.openxmlformats.org/officeDocument/2006/relationships/hyperlink" Target="http://www.obofoundry.org/cgi-bin/discussion.cgi"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oboedit.org/" TargetMode="External"/><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hyperlink" Target="http://protege.stanford.edu/" TargetMode="External"/><Relationship Id="rId7" Type="http://schemas.openxmlformats.org/officeDocument/2006/relationships/hyperlink" Target="mailto:geneontology-oboedit-working-group@lists.sourceforge.net" TargetMode="External"/><Relationship Id="rId8" Type="http://schemas.openxmlformats.org/officeDocument/2006/relationships/hyperlink" Target="http://sourceforge.net/tracker/?group_id=36855&amp;atid=418257" TargetMode="External"/><Relationship Id="rId9" Type="http://schemas.openxmlformats.org/officeDocument/2006/relationships/hyperlink" Target="https://mailman.stanford.edu/mailman/listinfo/protege-owl" TargetMode="External"/><Relationship Id="rId10" Type="http://schemas.openxmlformats.org/officeDocument/2006/relationships/hyperlink" Target="https://mailman.stanford.edu/mailman/listinfo/p4-feedback" TargetMode="External"/><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bit.ly/OcMj9f" TargetMode="Externa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sourceforge.net/tracker/index.php?func=detail&amp;aid=3456359&amp;group_id=36855&amp;atid=440764" TargetMode="Externa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image" Target="../media/image25.png"/><Relationship Id="rId5" Type="http://schemas.openxmlformats.org/officeDocument/2006/relationships/image" Target="../media/image26.wmf"/><Relationship Id="rId6" Type="http://schemas.openxmlformats.org/officeDocument/2006/relationships/image" Target="../media/image27.jpeg"/><Relationship Id="rId7" Type="http://schemas.openxmlformats.org/officeDocument/2006/relationships/image" Target="../media/image28.jpeg"/><Relationship Id="rId8" Type="http://schemas.openxmlformats.org/officeDocument/2006/relationships/image" Target="../media/image17.pn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 Id="rId3" Type="http://schemas.openxmlformats.org/officeDocument/2006/relationships/hyperlink" Target="http://www.obofoundry.org/"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www.w3.org/TR/2009/REC-owl2-quick-reference-20091027/" TargetMode="External"/><Relationship Id="rId4" Type="http://schemas.openxmlformats.org/officeDocument/2006/relationships/hyperlink" Target="http://code.google.com/p/information-artifact-ontology/wiki/OntologyMetadata" TargetMode="External"/><Relationship Id="rId1" Type="http://schemas.openxmlformats.org/officeDocument/2006/relationships/slideLayout" Target="../slideLayouts/slideLayout6.xml"/><Relationship Id="rId2" Type="http://schemas.openxmlformats.org/officeDocument/2006/relationships/hyperlink" Target="http://www.geneontology.org/GO.format.obo-1_4.shtml"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code.google.com/p/eagle-i/wiki/Documentation" TargetMode="External"/><Relationship Id="rId4" Type="http://schemas.openxmlformats.org/officeDocument/2006/relationships/hyperlink" Target="https://code.google.com/p/cell-ontology/source/detail?r=44" TargetMode="External"/><Relationship Id="rId5" Type="http://schemas.openxmlformats.org/officeDocument/2006/relationships/hyperlink" Target="http://obi-ontology.org/page/Releases/2012-07-01" TargetMode="External"/><Relationship Id="rId1" Type="http://schemas.openxmlformats.org/officeDocument/2006/relationships/slideLayout" Target="../slideLayouts/slideLayout6.xml"/><Relationship Id="rId2" Type="http://schemas.openxmlformats.org/officeDocument/2006/relationships/hyperlink" Target="http://www.obofoundry.org/wiki/index.php/UBERON:Main_Pag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 Id="rId3" Type="http://schemas.openxmlformats.org/officeDocument/2006/relationships/hyperlink" Target="http://reagent-ontology.googlecode.com/svn/trunk/src/ontology/reo.ow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bioportal.bioontology.org/" TargetMode="Externa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www.ebi.ac.uk/ontology-lookup/" TargetMode="Externa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ols.wordvis.com/" TargetMode="Externa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www.ontobee.org/" TargetMode="Externa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 Id="rId3" Type="http://schemas.openxmlformats.org/officeDocument/2006/relationships/hyperlink" Target="http://www.ebi.ac.uk/QuickGO/"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obofoundry.org/wiki/index.php/Category:Principle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2608" y="219240"/>
            <a:ext cx="8692444" cy="5227381"/>
          </a:xfrm>
          <a:prstGeom prst="rect">
            <a:avLst/>
          </a:prstGeom>
          <a:noFill/>
          <a:ln w="19050" cap="flat" cmpd="sng" algn="ctr">
            <a:solidFill>
              <a:schemeClr val="tx2"/>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chemeClr val="tx2"/>
                </a:solidFill>
              </a:ln>
              <a:solidFill>
                <a:schemeClr val="tx2"/>
              </a:solidFill>
            </a:endParaRPr>
          </a:p>
        </p:txBody>
      </p:sp>
      <p:grpSp>
        <p:nvGrpSpPr>
          <p:cNvPr id="5" name="Group 12"/>
          <p:cNvGrpSpPr>
            <a:grpSpLocks/>
          </p:cNvGrpSpPr>
          <p:nvPr/>
        </p:nvGrpSpPr>
        <p:grpSpPr bwMode="auto">
          <a:xfrm>
            <a:off x="1802329" y="2116870"/>
            <a:ext cx="5552554" cy="2087983"/>
            <a:chOff x="1046" y="1577"/>
            <a:chExt cx="3754" cy="1440"/>
          </a:xfrm>
        </p:grpSpPr>
        <p:pic>
          <p:nvPicPr>
            <p:cNvPr id="6" name="Picture 13"/>
            <p:cNvPicPr>
              <a:picLocks noChangeAspect="1" noChangeArrowheads="1"/>
            </p:cNvPicPr>
            <p:nvPr/>
          </p:nvPicPr>
          <p:blipFill>
            <a:blip r:embed="rId4"/>
            <a:srcRect/>
            <a:stretch>
              <a:fillRect/>
            </a:stretch>
          </p:blipFill>
          <p:spPr bwMode="auto">
            <a:xfrm>
              <a:off x="1046" y="1584"/>
              <a:ext cx="538" cy="1433"/>
            </a:xfrm>
            <a:prstGeom prst="rect">
              <a:avLst/>
            </a:prstGeom>
            <a:noFill/>
            <a:ln w="9525">
              <a:noFill/>
              <a:miter lim="800000"/>
              <a:headEnd/>
              <a:tailEnd/>
            </a:ln>
          </p:spPr>
        </p:pic>
        <p:pic>
          <p:nvPicPr>
            <p:cNvPr id="7" name="Picture 14"/>
            <p:cNvPicPr>
              <a:picLocks noChangeAspect="1" noChangeArrowheads="1"/>
            </p:cNvPicPr>
            <p:nvPr/>
          </p:nvPicPr>
          <p:blipFill>
            <a:blip r:embed="rId5"/>
            <a:srcRect l="5446" t="4420" r="5562" b="24861"/>
            <a:stretch>
              <a:fillRect/>
            </a:stretch>
          </p:blipFill>
          <p:spPr bwMode="auto">
            <a:xfrm>
              <a:off x="1680" y="1584"/>
              <a:ext cx="576" cy="576"/>
            </a:xfrm>
            <a:prstGeom prst="rect">
              <a:avLst/>
            </a:prstGeom>
            <a:noFill/>
            <a:ln w="9525">
              <a:noFill/>
              <a:miter lim="800000"/>
              <a:headEnd/>
              <a:tailEnd/>
            </a:ln>
          </p:spPr>
        </p:pic>
        <p:pic>
          <p:nvPicPr>
            <p:cNvPr id="8" name="Picture 15"/>
            <p:cNvPicPr>
              <a:picLocks noChangeAspect="1" noChangeArrowheads="1"/>
            </p:cNvPicPr>
            <p:nvPr/>
          </p:nvPicPr>
          <p:blipFill>
            <a:blip r:embed="rId6"/>
            <a:srcRect/>
            <a:stretch>
              <a:fillRect/>
            </a:stretch>
          </p:blipFill>
          <p:spPr bwMode="auto">
            <a:xfrm>
              <a:off x="2352" y="1584"/>
              <a:ext cx="1856" cy="511"/>
            </a:xfrm>
            <a:prstGeom prst="rect">
              <a:avLst/>
            </a:prstGeom>
            <a:noFill/>
            <a:ln w="9525">
              <a:noFill/>
              <a:miter lim="800000"/>
              <a:headEnd/>
              <a:tailEnd/>
            </a:ln>
          </p:spPr>
        </p:pic>
        <p:pic>
          <p:nvPicPr>
            <p:cNvPr id="9" name="Picture 16"/>
            <p:cNvPicPr>
              <a:picLocks noChangeAspect="1" noChangeArrowheads="1"/>
            </p:cNvPicPr>
            <p:nvPr/>
          </p:nvPicPr>
          <p:blipFill>
            <a:blip r:embed="rId7"/>
            <a:srcRect/>
            <a:stretch>
              <a:fillRect/>
            </a:stretch>
          </p:blipFill>
          <p:spPr bwMode="auto">
            <a:xfrm>
              <a:off x="4301" y="1577"/>
              <a:ext cx="499" cy="1440"/>
            </a:xfrm>
            <a:prstGeom prst="rect">
              <a:avLst/>
            </a:prstGeom>
            <a:noFill/>
            <a:ln w="9525">
              <a:noFill/>
              <a:miter lim="800000"/>
              <a:headEnd/>
              <a:tailEnd/>
            </a:ln>
          </p:spPr>
        </p:pic>
        <p:pic>
          <p:nvPicPr>
            <p:cNvPr id="10" name="Picture 17"/>
            <p:cNvPicPr>
              <a:picLocks noChangeAspect="1" noChangeArrowheads="1"/>
            </p:cNvPicPr>
            <p:nvPr/>
          </p:nvPicPr>
          <p:blipFill>
            <a:blip r:embed="rId8"/>
            <a:srcRect/>
            <a:stretch>
              <a:fillRect/>
            </a:stretch>
          </p:blipFill>
          <p:spPr bwMode="auto">
            <a:xfrm>
              <a:off x="1680" y="2223"/>
              <a:ext cx="864" cy="794"/>
            </a:xfrm>
            <a:prstGeom prst="rect">
              <a:avLst/>
            </a:prstGeom>
            <a:noFill/>
            <a:ln w="9525">
              <a:noFill/>
              <a:miter lim="800000"/>
              <a:headEnd/>
              <a:tailEnd/>
            </a:ln>
          </p:spPr>
        </p:pic>
        <p:pic>
          <p:nvPicPr>
            <p:cNvPr id="11" name="Picture 18"/>
            <p:cNvPicPr>
              <a:picLocks noChangeAspect="1" noChangeArrowheads="1"/>
            </p:cNvPicPr>
            <p:nvPr/>
          </p:nvPicPr>
          <p:blipFill>
            <a:blip r:embed="rId9"/>
            <a:srcRect/>
            <a:stretch>
              <a:fillRect/>
            </a:stretch>
          </p:blipFill>
          <p:spPr bwMode="auto">
            <a:xfrm>
              <a:off x="3554" y="2153"/>
              <a:ext cx="574" cy="864"/>
            </a:xfrm>
            <a:prstGeom prst="rect">
              <a:avLst/>
            </a:prstGeom>
            <a:noFill/>
            <a:ln w="9525">
              <a:noFill/>
              <a:miter lim="800000"/>
              <a:headEnd/>
              <a:tailEnd/>
            </a:ln>
          </p:spPr>
        </p:pic>
        <p:graphicFrame>
          <p:nvGraphicFramePr>
            <p:cNvPr id="12" name="Object 2"/>
            <p:cNvGraphicFramePr>
              <a:graphicFrameLocks noChangeAspect="1"/>
            </p:cNvGraphicFramePr>
            <p:nvPr/>
          </p:nvGraphicFramePr>
          <p:xfrm>
            <a:off x="2734" y="2177"/>
            <a:ext cx="674" cy="840"/>
          </p:xfrm>
          <a:graphic>
            <a:graphicData uri="http://schemas.openxmlformats.org/presentationml/2006/ole">
              <mc:AlternateContent xmlns:mc="http://schemas.openxmlformats.org/markup-compatibility/2006">
                <mc:Choice xmlns:v="urn:schemas-microsoft-com:vml" Requires="v">
                  <p:oleObj spid="_x0000_s1077" name="Image" r:id="rId10" imgW="2387302" imgH="2971429" progId="">
                    <p:embed/>
                  </p:oleObj>
                </mc:Choice>
                <mc:Fallback>
                  <p:oleObj name="Image" r:id="rId10" imgW="2387302" imgH="2971429"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34" y="2177"/>
                          <a:ext cx="674" cy="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sp>
        <p:nvSpPr>
          <p:cNvPr id="2" name="Title 1"/>
          <p:cNvSpPr>
            <a:spLocks noGrp="1"/>
          </p:cNvSpPr>
          <p:nvPr>
            <p:ph type="ctrTitle"/>
          </p:nvPr>
        </p:nvSpPr>
        <p:spPr>
          <a:xfrm>
            <a:off x="232608" y="234540"/>
            <a:ext cx="8692444" cy="1462707"/>
          </a:xfrm>
        </p:spPr>
        <p:txBody>
          <a:bodyPr>
            <a:normAutofit/>
          </a:bodyPr>
          <a:lstStyle/>
          <a:p>
            <a:r>
              <a:rPr lang="en-US" b="1" dirty="0" smtClean="0"/>
              <a:t>Anatomy Ontology Community</a:t>
            </a:r>
            <a:endParaRPr lang="en-US" b="1" dirty="0"/>
          </a:p>
        </p:txBody>
      </p:sp>
      <p:pic>
        <p:nvPicPr>
          <p:cNvPr id="13" name="Picture 12" descr="AnatomyCourseGraphic.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5796392"/>
            <a:ext cx="9144000" cy="914400"/>
          </a:xfrm>
          <a:prstGeom prst="rect">
            <a:avLst/>
          </a:prstGeom>
        </p:spPr>
      </p:pic>
      <p:sp>
        <p:nvSpPr>
          <p:cNvPr id="17" name="TextBox 16"/>
          <p:cNvSpPr txBox="1"/>
          <p:nvPr/>
        </p:nvSpPr>
        <p:spPr>
          <a:xfrm>
            <a:off x="3734038" y="4941737"/>
            <a:ext cx="1725765" cy="369332"/>
          </a:xfrm>
          <a:prstGeom prst="rect">
            <a:avLst/>
          </a:prstGeom>
          <a:noFill/>
        </p:spPr>
        <p:txBody>
          <a:bodyPr wrap="none" rtlCol="0">
            <a:spAutoFit/>
          </a:bodyPr>
          <a:lstStyle/>
          <a:p>
            <a:r>
              <a:rPr lang="en-US" dirty="0" smtClean="0"/>
              <a:t>Melissa Haendel</a:t>
            </a:r>
            <a:endParaRPr lang="en-US" dirty="0"/>
          </a:p>
        </p:txBody>
      </p:sp>
    </p:spTree>
    <p:extLst>
      <p:ext uri="{BB962C8B-B14F-4D97-AF65-F5344CB8AC3E}">
        <p14:creationId xmlns:p14="http://schemas.microsoft.com/office/powerpoint/2010/main" val="266795472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OBO Foundry </a:t>
            </a:r>
            <a:r>
              <a:rPr lang="en-US" b="1" dirty="0" err="1" smtClean="0"/>
              <a:t>Listserves</a:t>
            </a:r>
            <a:endParaRPr lang="en-US" b="1" dirty="0"/>
          </a:p>
        </p:txBody>
      </p:sp>
      <p:sp>
        <p:nvSpPr>
          <p:cNvPr id="3" name="TextBox 2"/>
          <p:cNvSpPr txBox="1"/>
          <p:nvPr/>
        </p:nvSpPr>
        <p:spPr>
          <a:xfrm>
            <a:off x="503103" y="1157940"/>
            <a:ext cx="8025510" cy="830997"/>
          </a:xfrm>
          <a:prstGeom prst="rect">
            <a:avLst/>
          </a:prstGeom>
          <a:noFill/>
        </p:spPr>
        <p:txBody>
          <a:bodyPr wrap="square" rtlCol="0">
            <a:spAutoFit/>
          </a:bodyPr>
          <a:lstStyle/>
          <a:p>
            <a:r>
              <a:rPr lang="en-US" sz="2400" b="1" dirty="0" smtClean="0"/>
              <a:t>The anatomy ontology community has a large number of </a:t>
            </a:r>
            <a:r>
              <a:rPr lang="en-US" sz="2400" b="1" dirty="0" err="1" smtClean="0"/>
              <a:t>listeserves</a:t>
            </a:r>
            <a:r>
              <a:rPr lang="en-US" sz="2400" b="1" dirty="0" smtClean="0"/>
              <a:t> to coordinate collaborative efforts.  A list of lists is:</a:t>
            </a:r>
            <a:endParaRPr lang="en-US" sz="2400" b="1" dirty="0"/>
          </a:p>
        </p:txBody>
      </p:sp>
      <p:sp>
        <p:nvSpPr>
          <p:cNvPr id="4" name="TextBox 3"/>
          <p:cNvSpPr txBox="1"/>
          <p:nvPr/>
        </p:nvSpPr>
        <p:spPr>
          <a:xfrm>
            <a:off x="1147543" y="2001826"/>
            <a:ext cx="6502501" cy="830997"/>
          </a:xfrm>
          <a:prstGeom prst="rect">
            <a:avLst/>
          </a:prstGeom>
          <a:noFill/>
        </p:spPr>
        <p:txBody>
          <a:bodyPr wrap="none" rtlCol="0">
            <a:spAutoFit/>
          </a:bodyPr>
          <a:lstStyle/>
          <a:p>
            <a:r>
              <a:rPr lang="en-US" sz="2400" dirty="0">
                <a:hlinkClick r:id="rId2"/>
              </a:rPr>
              <a:t>http://www.obofoundry.org/cgi-bin/</a:t>
            </a:r>
            <a:r>
              <a:rPr lang="en-US" sz="2400" dirty="0" smtClean="0">
                <a:hlinkClick r:id="rId2"/>
              </a:rPr>
              <a:t>discussion.cgi</a:t>
            </a:r>
            <a:endParaRPr lang="en-US" sz="2400" dirty="0" smtClean="0"/>
          </a:p>
          <a:p>
            <a:endParaRPr lang="en-US" sz="2400" dirty="0" smtClean="0"/>
          </a:p>
        </p:txBody>
      </p:sp>
      <p:sp>
        <p:nvSpPr>
          <p:cNvPr id="5" name="TextBox 4"/>
          <p:cNvSpPr txBox="1"/>
          <p:nvPr/>
        </p:nvSpPr>
        <p:spPr>
          <a:xfrm>
            <a:off x="242992" y="6030335"/>
            <a:ext cx="8676023" cy="461665"/>
          </a:xfrm>
          <a:prstGeom prst="rect">
            <a:avLst/>
          </a:prstGeom>
          <a:noFill/>
        </p:spPr>
        <p:txBody>
          <a:bodyPr wrap="none" rtlCol="0">
            <a:spAutoFit/>
          </a:bodyPr>
          <a:lstStyle/>
          <a:p>
            <a:r>
              <a:rPr lang="en-US" sz="2400" dirty="0" smtClean="0"/>
              <a:t>Note that most of these are fairly low traffic, and these are archived </a:t>
            </a:r>
          </a:p>
        </p:txBody>
      </p:sp>
      <p:sp>
        <p:nvSpPr>
          <p:cNvPr id="6" name="TextBox 5"/>
          <p:cNvSpPr txBox="1"/>
          <p:nvPr/>
        </p:nvSpPr>
        <p:spPr>
          <a:xfrm>
            <a:off x="994536" y="2774299"/>
            <a:ext cx="3754603" cy="830997"/>
          </a:xfrm>
          <a:prstGeom prst="rect">
            <a:avLst/>
          </a:prstGeom>
          <a:noFill/>
        </p:spPr>
        <p:txBody>
          <a:bodyPr wrap="none" rtlCol="0">
            <a:spAutoFit/>
          </a:bodyPr>
          <a:lstStyle/>
          <a:p>
            <a:r>
              <a:rPr lang="en-US" sz="2400" b="1" dirty="0" smtClean="0"/>
              <a:t>The most relevant ones are:</a:t>
            </a:r>
          </a:p>
          <a:p>
            <a:endParaRPr lang="en-US" sz="2400" b="1" dirty="0"/>
          </a:p>
        </p:txBody>
      </p:sp>
      <p:sp>
        <p:nvSpPr>
          <p:cNvPr id="7" name="TextBox 6"/>
          <p:cNvSpPr txBox="1"/>
          <p:nvPr/>
        </p:nvSpPr>
        <p:spPr>
          <a:xfrm>
            <a:off x="1147543" y="3281060"/>
            <a:ext cx="6857316" cy="830997"/>
          </a:xfrm>
          <a:prstGeom prst="rect">
            <a:avLst/>
          </a:prstGeom>
          <a:noFill/>
        </p:spPr>
        <p:txBody>
          <a:bodyPr wrap="none" rtlCol="0">
            <a:spAutoFit/>
          </a:bodyPr>
          <a:lstStyle/>
          <a:p>
            <a:r>
              <a:rPr lang="en-US" sz="2400" dirty="0">
                <a:hlinkClick r:id="rId3"/>
              </a:rPr>
              <a:t>https://lists.sourceforge.net/lists/listinfo/obo-</a:t>
            </a:r>
            <a:r>
              <a:rPr lang="en-US" sz="2400" dirty="0" smtClean="0">
                <a:hlinkClick r:id="rId3"/>
              </a:rPr>
              <a:t>discuss</a:t>
            </a:r>
            <a:endParaRPr lang="en-US" sz="2400" dirty="0" smtClean="0"/>
          </a:p>
          <a:p>
            <a:endParaRPr lang="en-US" sz="2400" dirty="0"/>
          </a:p>
        </p:txBody>
      </p:sp>
      <p:sp>
        <p:nvSpPr>
          <p:cNvPr id="8" name="TextBox 7"/>
          <p:cNvSpPr txBox="1"/>
          <p:nvPr/>
        </p:nvSpPr>
        <p:spPr>
          <a:xfrm>
            <a:off x="1116941" y="3860566"/>
            <a:ext cx="7083991" cy="830997"/>
          </a:xfrm>
          <a:prstGeom prst="rect">
            <a:avLst/>
          </a:prstGeom>
          <a:noFill/>
        </p:spPr>
        <p:txBody>
          <a:bodyPr wrap="none" rtlCol="0">
            <a:spAutoFit/>
          </a:bodyPr>
          <a:lstStyle/>
          <a:p>
            <a:r>
              <a:rPr lang="en-US" sz="2400" dirty="0">
                <a:hlinkClick r:id="rId4"/>
              </a:rPr>
              <a:t>https://lists.sourceforge.net/lists/listinfo/obo-</a:t>
            </a:r>
            <a:r>
              <a:rPr lang="en-US" sz="2400" dirty="0" smtClean="0">
                <a:hlinkClick r:id="rId4"/>
              </a:rPr>
              <a:t>anatomy</a:t>
            </a:r>
            <a:endParaRPr lang="en-US" sz="2400" dirty="0" smtClean="0"/>
          </a:p>
          <a:p>
            <a:endParaRPr lang="en-US" sz="2400" dirty="0"/>
          </a:p>
        </p:txBody>
      </p:sp>
      <p:sp>
        <p:nvSpPr>
          <p:cNvPr id="9" name="TextBox 8"/>
          <p:cNvSpPr txBox="1"/>
          <p:nvPr/>
        </p:nvSpPr>
        <p:spPr>
          <a:xfrm>
            <a:off x="1152909" y="4499930"/>
            <a:ext cx="7048023" cy="830997"/>
          </a:xfrm>
          <a:prstGeom prst="rect">
            <a:avLst/>
          </a:prstGeom>
          <a:noFill/>
        </p:spPr>
        <p:txBody>
          <a:bodyPr wrap="none" rtlCol="0">
            <a:spAutoFit/>
          </a:bodyPr>
          <a:lstStyle/>
          <a:p>
            <a:r>
              <a:rPr lang="en-US" sz="2400" dirty="0">
                <a:hlinkClick r:id="rId5"/>
              </a:rPr>
              <a:t>https://lists.sourceforge.net/lists/listinfo/obo-cell-</a:t>
            </a:r>
            <a:r>
              <a:rPr lang="en-US" sz="2400" dirty="0" smtClean="0">
                <a:hlinkClick r:id="rId5"/>
              </a:rPr>
              <a:t>type</a:t>
            </a:r>
            <a:endParaRPr lang="en-US" sz="2400" dirty="0" smtClean="0"/>
          </a:p>
          <a:p>
            <a:endParaRPr lang="en-US" sz="2400" dirty="0"/>
          </a:p>
        </p:txBody>
      </p:sp>
      <p:sp>
        <p:nvSpPr>
          <p:cNvPr id="10" name="TextBox 9"/>
          <p:cNvSpPr txBox="1"/>
          <p:nvPr/>
        </p:nvSpPr>
        <p:spPr>
          <a:xfrm>
            <a:off x="1152909" y="5168744"/>
            <a:ext cx="7329801" cy="830997"/>
          </a:xfrm>
          <a:prstGeom prst="rect">
            <a:avLst/>
          </a:prstGeom>
          <a:noFill/>
        </p:spPr>
        <p:txBody>
          <a:bodyPr wrap="none" rtlCol="0">
            <a:spAutoFit/>
          </a:bodyPr>
          <a:lstStyle/>
          <a:p>
            <a:r>
              <a:rPr lang="en-US" sz="2400" dirty="0">
                <a:solidFill>
                  <a:srgbClr val="FF0000"/>
                </a:solidFill>
                <a:hlinkClick r:id="rId6"/>
              </a:rPr>
              <a:t>https://lists.sourceforge.net/lists/listinfo/obo-</a:t>
            </a:r>
            <a:r>
              <a:rPr lang="en-US" sz="2400" dirty="0" smtClean="0">
                <a:solidFill>
                  <a:srgbClr val="FF0000"/>
                </a:solidFill>
                <a:hlinkClick r:id="rId6"/>
              </a:rPr>
              <a:t>phenotype</a:t>
            </a:r>
            <a:endParaRPr lang="en-US" sz="2400" dirty="0" smtClean="0">
              <a:solidFill>
                <a:srgbClr val="FF0000"/>
              </a:solidFill>
            </a:endParaRPr>
          </a:p>
          <a:p>
            <a:endParaRPr lang="en-US" sz="2400" dirty="0"/>
          </a:p>
        </p:txBody>
      </p:sp>
      <p:sp>
        <p:nvSpPr>
          <p:cNvPr id="11" name="Rectangle 10"/>
          <p:cNvSpPr/>
          <p:nvPr/>
        </p:nvSpPr>
        <p:spPr>
          <a:xfrm>
            <a:off x="232608" y="219240"/>
            <a:ext cx="8692444" cy="6434666"/>
          </a:xfrm>
          <a:prstGeom prst="rect">
            <a:avLst/>
          </a:prstGeom>
          <a:noFill/>
          <a:ln w="19050" cap="flat" cmpd="sng" algn="ctr">
            <a:solidFill>
              <a:schemeClr val="tx2"/>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3235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23521" y="154424"/>
            <a:ext cx="8087013" cy="1077218"/>
          </a:xfrm>
          <a:prstGeom prst="rect">
            <a:avLst/>
          </a:prstGeom>
        </p:spPr>
        <p:txBody>
          <a:bodyPr wrap="square">
            <a:spAutoFit/>
          </a:bodyPr>
          <a:lstStyle/>
          <a:p>
            <a:pPr algn="ctr"/>
            <a:r>
              <a:rPr lang="en-US" sz="3200" b="1" dirty="0" smtClean="0"/>
              <a:t>Two ontology editors </a:t>
            </a:r>
            <a:r>
              <a:rPr lang="en-US" sz="3200" b="1" dirty="0" smtClean="0"/>
              <a:t>and their development and user communities</a:t>
            </a:r>
            <a:endParaRPr lang="en-US" sz="3200" b="1" dirty="0"/>
          </a:p>
        </p:txBody>
      </p:sp>
      <p:sp>
        <p:nvSpPr>
          <p:cNvPr id="4" name="Rectangle 3">
            <a:hlinkClick r:id="rId3"/>
          </p:cNvPr>
          <p:cNvSpPr/>
          <p:nvPr/>
        </p:nvSpPr>
        <p:spPr>
          <a:xfrm>
            <a:off x="2138360" y="2001167"/>
            <a:ext cx="2698175" cy="461665"/>
          </a:xfrm>
          <a:prstGeom prst="rect">
            <a:avLst/>
          </a:prstGeom>
        </p:spPr>
        <p:txBody>
          <a:bodyPr wrap="none">
            <a:spAutoFit/>
          </a:bodyPr>
          <a:lstStyle/>
          <a:p>
            <a:r>
              <a:rPr lang="en-US" sz="2400" b="1" dirty="0" smtClean="0">
                <a:hlinkClick r:id="rId3"/>
              </a:rPr>
              <a:t>http://oboedit.org/</a:t>
            </a:r>
            <a:endParaRPr lang="en-US" sz="2400" b="1" dirty="0"/>
          </a:p>
        </p:txBody>
      </p:sp>
      <p:sp>
        <p:nvSpPr>
          <p:cNvPr id="5" name="TextBox 4"/>
          <p:cNvSpPr txBox="1"/>
          <p:nvPr/>
        </p:nvSpPr>
        <p:spPr>
          <a:xfrm>
            <a:off x="2089915" y="1401003"/>
            <a:ext cx="5542052" cy="461665"/>
          </a:xfrm>
          <a:prstGeom prst="rect">
            <a:avLst/>
          </a:prstGeom>
          <a:noFill/>
        </p:spPr>
        <p:txBody>
          <a:bodyPr wrap="none" rtlCol="0">
            <a:spAutoFit/>
          </a:bodyPr>
          <a:lstStyle/>
          <a:p>
            <a:r>
              <a:rPr lang="en-US" sz="2400" b="1" dirty="0" err="1" smtClean="0"/>
              <a:t>OBOEdit</a:t>
            </a:r>
            <a:r>
              <a:rPr lang="en-US" sz="2400" b="1" dirty="0" smtClean="0"/>
              <a:t>- OBO ontology editor and viewer</a:t>
            </a:r>
            <a:endParaRPr lang="en-US" sz="2400" b="1" dirty="0"/>
          </a:p>
        </p:txBody>
      </p:sp>
      <p:pic>
        <p:nvPicPr>
          <p:cNvPr id="6" name="Picture 5"/>
          <p:cNvPicPr>
            <a:picLocks noChangeAspect="1"/>
          </p:cNvPicPr>
          <p:nvPr/>
        </p:nvPicPr>
        <p:blipFill>
          <a:blip r:embed="rId4"/>
          <a:srcRect l="833" t="15333" r="90658" b="70333"/>
          <a:stretch>
            <a:fillRect/>
          </a:stretch>
        </p:blipFill>
        <p:spPr>
          <a:xfrm>
            <a:off x="382411" y="1314994"/>
            <a:ext cx="1364604" cy="1436673"/>
          </a:xfrm>
          <a:prstGeom prst="rect">
            <a:avLst/>
          </a:prstGeom>
        </p:spPr>
      </p:pic>
      <p:pic>
        <p:nvPicPr>
          <p:cNvPr id="10" name="Picture 9" descr="Protege.ico"/>
          <p:cNvPicPr>
            <a:picLocks noChangeAspect="1"/>
          </p:cNvPicPr>
          <p:nvPr/>
        </p:nvPicPr>
        <p:blipFill>
          <a:blip r:embed="rId5"/>
          <a:stretch>
            <a:fillRect/>
          </a:stretch>
        </p:blipFill>
        <p:spPr>
          <a:xfrm>
            <a:off x="460966" y="4072094"/>
            <a:ext cx="1110603" cy="1110603"/>
          </a:xfrm>
          <a:prstGeom prst="rect">
            <a:avLst/>
          </a:prstGeom>
        </p:spPr>
      </p:pic>
      <p:sp>
        <p:nvSpPr>
          <p:cNvPr id="11" name="TextBox 10"/>
          <p:cNvSpPr txBox="1"/>
          <p:nvPr/>
        </p:nvSpPr>
        <p:spPr>
          <a:xfrm>
            <a:off x="2138360" y="4302926"/>
            <a:ext cx="5552271" cy="461665"/>
          </a:xfrm>
          <a:prstGeom prst="rect">
            <a:avLst/>
          </a:prstGeom>
          <a:noFill/>
        </p:spPr>
        <p:txBody>
          <a:bodyPr wrap="none" rtlCol="0">
            <a:spAutoFit/>
          </a:bodyPr>
          <a:lstStyle/>
          <a:p>
            <a:r>
              <a:rPr lang="en-US" sz="2400" b="1" dirty="0" smtClean="0"/>
              <a:t>Protégé - OWL ontology editor and viewer</a:t>
            </a:r>
            <a:endParaRPr lang="en-US" sz="2400" b="1" dirty="0"/>
          </a:p>
        </p:txBody>
      </p:sp>
      <p:sp>
        <p:nvSpPr>
          <p:cNvPr id="12" name="Rectangle 11">
            <a:hlinkClick r:id="rId6"/>
          </p:cNvPr>
          <p:cNvSpPr/>
          <p:nvPr/>
        </p:nvSpPr>
        <p:spPr>
          <a:xfrm>
            <a:off x="2166115" y="4813365"/>
            <a:ext cx="3904584" cy="461665"/>
          </a:xfrm>
          <a:prstGeom prst="rect">
            <a:avLst/>
          </a:prstGeom>
        </p:spPr>
        <p:txBody>
          <a:bodyPr wrap="none">
            <a:spAutoFit/>
          </a:bodyPr>
          <a:lstStyle/>
          <a:p>
            <a:r>
              <a:rPr lang="en-US" sz="2400" b="1" dirty="0" smtClean="0">
                <a:hlinkClick r:id="rId6"/>
              </a:rPr>
              <a:t>http://protege.stanford.edu/</a:t>
            </a:r>
            <a:endParaRPr lang="en-US" sz="2400" b="1" dirty="0"/>
          </a:p>
        </p:txBody>
      </p:sp>
      <p:sp>
        <p:nvSpPr>
          <p:cNvPr id="7" name="TextBox 6"/>
          <p:cNvSpPr txBox="1"/>
          <p:nvPr/>
        </p:nvSpPr>
        <p:spPr>
          <a:xfrm>
            <a:off x="2461118" y="2594766"/>
            <a:ext cx="6136716" cy="1477328"/>
          </a:xfrm>
          <a:prstGeom prst="rect">
            <a:avLst/>
          </a:prstGeom>
          <a:noFill/>
        </p:spPr>
        <p:txBody>
          <a:bodyPr wrap="none" rtlCol="0">
            <a:spAutoFit/>
          </a:bodyPr>
          <a:lstStyle/>
          <a:p>
            <a:r>
              <a:rPr lang="en-GB" dirty="0"/>
              <a:t>OBO-Edit Working Group </a:t>
            </a:r>
            <a:endParaRPr lang="en-GB" dirty="0" smtClean="0"/>
          </a:p>
          <a:p>
            <a:r>
              <a:rPr lang="en-GB" u="sng" dirty="0" smtClean="0">
                <a:hlinkClick r:id="rId7"/>
              </a:rPr>
              <a:t>geneontology</a:t>
            </a:r>
            <a:r>
              <a:rPr lang="en-GB" u="sng" dirty="0">
                <a:hlinkClick r:id="rId7"/>
              </a:rPr>
              <a:t>-oboedit-working-group@lists.sourceforge.net</a:t>
            </a:r>
            <a:endParaRPr lang="en-US" dirty="0"/>
          </a:p>
          <a:p>
            <a:r>
              <a:rPr lang="en-GB" dirty="0"/>
              <a:t>Bugs should be reported here:</a:t>
            </a:r>
            <a:endParaRPr lang="en-US" dirty="0"/>
          </a:p>
          <a:p>
            <a:r>
              <a:rPr lang="en-GB" u="sng" dirty="0">
                <a:hlinkClick r:id="rId8"/>
              </a:rPr>
              <a:t>http://sourceforge.net/tracker/?group_id=36855&amp;atid=418257</a:t>
            </a:r>
            <a:endParaRPr lang="en-US" dirty="0"/>
          </a:p>
          <a:p>
            <a:endParaRPr lang="en-US" dirty="0"/>
          </a:p>
        </p:txBody>
      </p:sp>
      <p:sp>
        <p:nvSpPr>
          <p:cNvPr id="8" name="TextBox 7"/>
          <p:cNvSpPr txBox="1"/>
          <p:nvPr/>
        </p:nvSpPr>
        <p:spPr>
          <a:xfrm>
            <a:off x="2473818" y="5397500"/>
            <a:ext cx="5878532" cy="1200329"/>
          </a:xfrm>
          <a:prstGeom prst="rect">
            <a:avLst/>
          </a:prstGeom>
          <a:noFill/>
        </p:spPr>
        <p:txBody>
          <a:bodyPr wrap="none" rtlCol="0">
            <a:spAutoFit/>
          </a:bodyPr>
          <a:lstStyle/>
          <a:p>
            <a:r>
              <a:rPr lang="en-US" dirty="0"/>
              <a:t>Protégé user group</a:t>
            </a:r>
            <a:r>
              <a:rPr lang="en-US" dirty="0" smtClean="0"/>
              <a:t>:</a:t>
            </a:r>
          </a:p>
          <a:p>
            <a:r>
              <a:rPr lang="en-US" dirty="0">
                <a:hlinkClick r:id="rId9"/>
              </a:rPr>
              <a:t>https://mailman.stanford.edu/mailman/listinfo/protege-</a:t>
            </a:r>
            <a:r>
              <a:rPr lang="en-US" dirty="0" smtClean="0">
                <a:hlinkClick r:id="rId9"/>
              </a:rPr>
              <a:t>owl</a:t>
            </a:r>
            <a:endParaRPr lang="en-US" dirty="0" smtClean="0"/>
          </a:p>
          <a:p>
            <a:r>
              <a:rPr lang="en-US" dirty="0" smtClean="0"/>
              <a:t>Protégé 4.X feedback:</a:t>
            </a:r>
          </a:p>
          <a:p>
            <a:r>
              <a:rPr lang="en-US" dirty="0">
                <a:hlinkClick r:id="rId10"/>
              </a:rPr>
              <a:t>https://mailman.stanford.edu/mailman/listinfo/p4-</a:t>
            </a:r>
            <a:r>
              <a:rPr lang="en-US" dirty="0" smtClean="0">
                <a:hlinkClick r:id="rId10"/>
              </a:rPr>
              <a:t>feedback</a:t>
            </a:r>
            <a:endParaRPr lang="en-US" dirty="0" smtClean="0"/>
          </a:p>
        </p:txBody>
      </p:sp>
      <p:sp>
        <p:nvSpPr>
          <p:cNvPr id="13" name="Rectangle 12"/>
          <p:cNvSpPr/>
          <p:nvPr/>
        </p:nvSpPr>
        <p:spPr>
          <a:xfrm>
            <a:off x="232608" y="219240"/>
            <a:ext cx="8692444" cy="6434666"/>
          </a:xfrm>
          <a:prstGeom prst="rect">
            <a:avLst/>
          </a:prstGeom>
          <a:noFill/>
          <a:ln w="19050" cap="flat" cmpd="sng" algn="ctr">
            <a:solidFill>
              <a:schemeClr val="tx2"/>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1312" y="185281"/>
            <a:ext cx="8598917" cy="1200328"/>
          </a:xfrm>
          <a:prstGeom prst="rect">
            <a:avLst/>
          </a:prstGeom>
          <a:noFill/>
        </p:spPr>
        <p:txBody>
          <a:bodyPr wrap="square" rtlCol="0">
            <a:spAutoFit/>
          </a:bodyPr>
          <a:lstStyle/>
          <a:p>
            <a:r>
              <a:rPr lang="en-US" sz="2400" b="1" dirty="0" smtClean="0"/>
              <a:t>It’s all too easy just to dive in. </a:t>
            </a:r>
            <a:r>
              <a:rPr lang="en-US" sz="2400" b="1" i="1" dirty="0" smtClean="0">
                <a:solidFill>
                  <a:schemeClr val="tx2"/>
                </a:solidFill>
              </a:rPr>
              <a:t>Design documents </a:t>
            </a:r>
            <a:r>
              <a:rPr lang="en-US" sz="2400" b="1" dirty="0" smtClean="0"/>
              <a:t>help you plan ahead, ensure you are meeting requirements, and collaboratively decide design features.</a:t>
            </a:r>
            <a:endParaRPr lang="en-US" sz="2400" b="1" dirty="0"/>
          </a:p>
        </p:txBody>
      </p:sp>
      <p:sp>
        <p:nvSpPr>
          <p:cNvPr id="4" name="Rectangle 3"/>
          <p:cNvSpPr/>
          <p:nvPr/>
        </p:nvSpPr>
        <p:spPr>
          <a:xfrm>
            <a:off x="3475898" y="1172256"/>
            <a:ext cx="2274982" cy="707886"/>
          </a:xfrm>
          <a:prstGeom prst="rect">
            <a:avLst/>
          </a:prstGeom>
        </p:spPr>
        <p:txBody>
          <a:bodyPr wrap="none">
            <a:spAutoFit/>
          </a:bodyPr>
          <a:lstStyle/>
          <a:p>
            <a:r>
              <a:rPr lang="en-US" sz="2000" dirty="0">
                <a:hlinkClick r:id="rId2"/>
              </a:rPr>
              <a:t>http://bit.ly/</a:t>
            </a:r>
            <a:r>
              <a:rPr lang="en-US" sz="2000" dirty="0" smtClean="0">
                <a:hlinkClick r:id="rId2"/>
              </a:rPr>
              <a:t>OcMj9f</a:t>
            </a:r>
            <a:endParaRPr lang="en-US" sz="2000" dirty="0" smtClean="0"/>
          </a:p>
          <a:p>
            <a:endParaRPr lang="en-US" sz="2000" dirty="0"/>
          </a:p>
        </p:txBody>
      </p:sp>
      <p:sp>
        <p:nvSpPr>
          <p:cNvPr id="5" name="TextBox 4"/>
          <p:cNvSpPr txBox="1"/>
          <p:nvPr/>
        </p:nvSpPr>
        <p:spPr>
          <a:xfrm>
            <a:off x="1606559" y="2655236"/>
            <a:ext cx="1329360" cy="461665"/>
          </a:xfrm>
          <a:prstGeom prst="rect">
            <a:avLst/>
          </a:prstGeom>
          <a:noFill/>
        </p:spPr>
        <p:txBody>
          <a:bodyPr wrap="none" rtlCol="0">
            <a:spAutoFit/>
          </a:bodyPr>
          <a:lstStyle/>
          <a:p>
            <a:r>
              <a:rPr lang="en-US" sz="2400" dirty="0" smtClean="0"/>
              <a:t>Example:</a:t>
            </a:r>
            <a:endParaRPr lang="en-US" sz="2400" dirty="0"/>
          </a:p>
        </p:txBody>
      </p:sp>
      <p:pic>
        <p:nvPicPr>
          <p:cNvPr id="6" name="Picture 5"/>
          <p:cNvPicPr>
            <a:picLocks noChangeAspect="1"/>
          </p:cNvPicPr>
          <p:nvPr/>
        </p:nvPicPr>
        <p:blipFill>
          <a:blip r:embed="rId3"/>
          <a:stretch>
            <a:fillRect/>
          </a:stretch>
        </p:blipFill>
        <p:spPr>
          <a:xfrm>
            <a:off x="1084933" y="1757750"/>
            <a:ext cx="6786037" cy="4866861"/>
          </a:xfrm>
          <a:prstGeom prst="rect">
            <a:avLst/>
          </a:prstGeom>
          <a:ln>
            <a:solidFill>
              <a:schemeClr val="tx1"/>
            </a:solidFill>
          </a:ln>
        </p:spPr>
      </p:pic>
      <p:sp>
        <p:nvSpPr>
          <p:cNvPr id="8" name="Rectangle 7"/>
          <p:cNvSpPr/>
          <p:nvPr/>
        </p:nvSpPr>
        <p:spPr>
          <a:xfrm>
            <a:off x="232608" y="219240"/>
            <a:ext cx="8692444" cy="6434666"/>
          </a:xfrm>
          <a:prstGeom prst="rect">
            <a:avLst/>
          </a:prstGeom>
          <a:noFill/>
          <a:ln w="19050" cap="flat" cmpd="sng" algn="ctr">
            <a:solidFill>
              <a:schemeClr val="tx2"/>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0337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5640364" y="4247443"/>
            <a:ext cx="3440135" cy="2044700"/>
          </a:xfrm>
          <a:prstGeom prst="rect">
            <a:avLst/>
          </a:prstGeom>
        </p:spPr>
      </p:pic>
      <p:sp>
        <p:nvSpPr>
          <p:cNvPr id="2" name="Title 1"/>
          <p:cNvSpPr>
            <a:spLocks noGrp="1"/>
          </p:cNvSpPr>
          <p:nvPr>
            <p:ph type="title"/>
          </p:nvPr>
        </p:nvSpPr>
        <p:spPr/>
        <p:txBody>
          <a:bodyPr>
            <a:normAutofit fontScale="90000"/>
          </a:bodyPr>
          <a:lstStyle/>
          <a:p>
            <a:r>
              <a:rPr lang="en-US" sz="3600" b="1" dirty="0" smtClean="0"/>
              <a:t>Other </a:t>
            </a:r>
            <a:r>
              <a:rPr lang="en-US" sz="3600" b="1" dirty="0" smtClean="0"/>
              <a:t>mechanisms of </a:t>
            </a:r>
            <a:r>
              <a:rPr lang="en-US" sz="3600" b="1" dirty="0" smtClean="0"/>
              <a:t>extracting </a:t>
            </a:r>
            <a:r>
              <a:rPr lang="en-US" sz="3600" b="1" dirty="0" smtClean="0"/>
              <a:t>knowledge from domain </a:t>
            </a:r>
            <a:r>
              <a:rPr lang="en-US" sz="3600" b="1" dirty="0" smtClean="0"/>
              <a:t>experts</a:t>
            </a:r>
            <a:endParaRPr lang="en-US" sz="3600" b="1" dirty="0"/>
          </a:p>
        </p:txBody>
      </p:sp>
      <p:pic>
        <p:nvPicPr>
          <p:cNvPr id="13" name="Picture 12"/>
          <p:cNvPicPr>
            <a:picLocks noChangeAspect="1"/>
          </p:cNvPicPr>
          <p:nvPr/>
        </p:nvPicPr>
        <p:blipFill>
          <a:blip r:embed="rId4"/>
          <a:stretch>
            <a:fillRect/>
          </a:stretch>
        </p:blipFill>
        <p:spPr>
          <a:xfrm>
            <a:off x="457200" y="2101192"/>
            <a:ext cx="3116679" cy="2308808"/>
          </a:xfrm>
          <a:prstGeom prst="rect">
            <a:avLst/>
          </a:prstGeom>
        </p:spPr>
      </p:pic>
      <p:sp>
        <p:nvSpPr>
          <p:cNvPr id="14" name="TextBox 13"/>
          <p:cNvSpPr txBox="1"/>
          <p:nvPr/>
        </p:nvSpPr>
        <p:spPr>
          <a:xfrm>
            <a:off x="457200" y="4345766"/>
            <a:ext cx="2238313" cy="338554"/>
          </a:xfrm>
          <a:prstGeom prst="rect">
            <a:avLst/>
          </a:prstGeom>
          <a:noFill/>
        </p:spPr>
        <p:txBody>
          <a:bodyPr wrap="none" rtlCol="0">
            <a:spAutoFit/>
          </a:bodyPr>
          <a:lstStyle/>
          <a:p>
            <a:r>
              <a:rPr lang="en-US" sz="1600" dirty="0" smtClean="0"/>
              <a:t>1862 Christian </a:t>
            </a:r>
            <a:r>
              <a:rPr lang="en-US" sz="1600" dirty="0" err="1" smtClean="0"/>
              <a:t>Schussele</a:t>
            </a:r>
            <a:endParaRPr lang="en-US" sz="1600" dirty="0"/>
          </a:p>
        </p:txBody>
      </p:sp>
      <p:pic>
        <p:nvPicPr>
          <p:cNvPr id="15" name="Picture 14"/>
          <p:cNvPicPr>
            <a:picLocks noChangeAspect="1"/>
          </p:cNvPicPr>
          <p:nvPr/>
        </p:nvPicPr>
        <p:blipFill>
          <a:blip r:embed="rId5"/>
          <a:srcRect t="19957" r="33021" b="42783"/>
          <a:stretch>
            <a:fillRect/>
          </a:stretch>
        </p:blipFill>
        <p:spPr>
          <a:xfrm>
            <a:off x="5080625" y="2101192"/>
            <a:ext cx="3823488" cy="1329391"/>
          </a:xfrm>
          <a:prstGeom prst="rect">
            <a:avLst/>
          </a:prstGeom>
          <a:ln>
            <a:solidFill>
              <a:schemeClr val="tx1"/>
            </a:solidFill>
          </a:ln>
        </p:spPr>
      </p:pic>
      <p:cxnSp>
        <p:nvCxnSpPr>
          <p:cNvPr id="17" name="Straight Arrow Connector 16"/>
          <p:cNvCxnSpPr/>
          <p:nvPr/>
        </p:nvCxnSpPr>
        <p:spPr>
          <a:xfrm>
            <a:off x="3778963" y="2819899"/>
            <a:ext cx="1061148" cy="1588"/>
          </a:xfrm>
          <a:prstGeom prst="straightConnector1">
            <a:avLst/>
          </a:prstGeom>
          <a:ln w="44450" cap="flat" cmpd="sng" algn="ctr">
            <a:solidFill>
              <a:srgbClr val="4F81BD"/>
            </a:solidFill>
            <a:prstDash val="solid"/>
            <a:round/>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3778963" y="4324199"/>
            <a:ext cx="1921926" cy="627481"/>
          </a:xfrm>
          <a:prstGeom prst="straightConnector1">
            <a:avLst/>
          </a:prstGeom>
          <a:ln w="44450" cap="flat" cmpd="sng" algn="ctr">
            <a:solidFill>
              <a:srgbClr val="4F81BD"/>
            </a:solidFill>
            <a:prstDash val="solid"/>
            <a:round/>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83444" y="4962563"/>
            <a:ext cx="8099778" cy="969496"/>
          </a:xfrm>
          <a:prstGeom prst="rect">
            <a:avLst/>
          </a:prstGeom>
          <a:noFill/>
        </p:spPr>
        <p:txBody>
          <a:bodyPr wrap="square" rtlCol="0">
            <a:spAutoFit/>
          </a:bodyPr>
          <a:lstStyle/>
          <a:p>
            <a:r>
              <a:rPr lang="en-US" sz="2400" b="1" dirty="0" smtClean="0">
                <a:solidFill>
                  <a:srgbClr val="1F497D"/>
                </a:solidFill>
              </a:rPr>
              <a:t>Familiar tooling: Google docs, </a:t>
            </a:r>
            <a:r>
              <a:rPr lang="en-US" sz="2400" b="1" dirty="0" err="1" smtClean="0">
                <a:solidFill>
                  <a:srgbClr val="1F497D"/>
                </a:solidFill>
              </a:rPr>
              <a:t>Phenote</a:t>
            </a:r>
            <a:r>
              <a:rPr lang="en-US" sz="2400" b="1" dirty="0" smtClean="0">
                <a:solidFill>
                  <a:srgbClr val="1F497D"/>
                </a:solidFill>
              </a:rPr>
              <a:t>, Excel</a:t>
            </a:r>
          </a:p>
          <a:p>
            <a:r>
              <a:rPr lang="en-US" sz="2400" b="1" dirty="0" smtClean="0">
                <a:solidFill>
                  <a:srgbClr val="1F497D"/>
                </a:solidFill>
              </a:rPr>
              <a:t>Visualization: </a:t>
            </a:r>
            <a:r>
              <a:rPr lang="en-US" sz="2400" b="1" dirty="0" err="1" smtClean="0">
                <a:solidFill>
                  <a:srgbClr val="1F497D"/>
                </a:solidFill>
              </a:rPr>
              <a:t>Cmap</a:t>
            </a:r>
            <a:r>
              <a:rPr lang="en-US" sz="2400" b="1" dirty="0" smtClean="0">
                <a:solidFill>
                  <a:srgbClr val="1F497D"/>
                </a:solidFill>
              </a:rPr>
              <a:t>, </a:t>
            </a:r>
            <a:r>
              <a:rPr lang="en-US" sz="2400" b="1" dirty="0" err="1" smtClean="0">
                <a:solidFill>
                  <a:srgbClr val="1F497D"/>
                </a:solidFill>
              </a:rPr>
              <a:t>Vue</a:t>
            </a:r>
            <a:r>
              <a:rPr lang="en-US" sz="2400" b="1" dirty="0" smtClean="0">
                <a:solidFill>
                  <a:srgbClr val="1F497D"/>
                </a:solidFill>
              </a:rPr>
              <a:t>, </a:t>
            </a:r>
            <a:r>
              <a:rPr lang="en-US" sz="2400" b="1" dirty="0" err="1" smtClean="0">
                <a:solidFill>
                  <a:srgbClr val="1F497D"/>
                </a:solidFill>
              </a:rPr>
              <a:t>GraphViz</a:t>
            </a:r>
            <a:endParaRPr lang="en-US" sz="2400" b="1" dirty="0" smtClean="0">
              <a:solidFill>
                <a:srgbClr val="1F497D"/>
              </a:solidFill>
            </a:endParaRPr>
          </a:p>
          <a:p>
            <a:endParaRPr lang="en-US" sz="900" b="1" dirty="0" smtClean="0">
              <a:solidFill>
                <a:srgbClr val="1F497D"/>
              </a:solidFill>
            </a:endParaRPr>
          </a:p>
        </p:txBody>
      </p:sp>
      <p:pic>
        <p:nvPicPr>
          <p:cNvPr id="16" name="Picture 15"/>
          <p:cNvPicPr>
            <a:picLocks noChangeAspect="1"/>
          </p:cNvPicPr>
          <p:nvPr/>
        </p:nvPicPr>
        <p:blipFill>
          <a:blip r:embed="rId6"/>
          <a:stretch>
            <a:fillRect/>
          </a:stretch>
        </p:blipFill>
        <p:spPr>
          <a:xfrm>
            <a:off x="6118198" y="2797337"/>
            <a:ext cx="2962301" cy="1266491"/>
          </a:xfrm>
          <a:prstGeom prst="rect">
            <a:avLst/>
          </a:prstGeom>
          <a:ln>
            <a:solidFill>
              <a:schemeClr val="tx1"/>
            </a:solidFill>
          </a:ln>
        </p:spPr>
      </p:pic>
      <p:cxnSp>
        <p:nvCxnSpPr>
          <p:cNvPr id="22" name="Straight Arrow Connector 21"/>
          <p:cNvCxnSpPr/>
          <p:nvPr/>
        </p:nvCxnSpPr>
        <p:spPr>
          <a:xfrm rot="5400000" flipH="1" flipV="1">
            <a:off x="5898681" y="4487778"/>
            <a:ext cx="849489" cy="1588"/>
          </a:xfrm>
          <a:prstGeom prst="straightConnector1">
            <a:avLst/>
          </a:prstGeom>
          <a:ln w="44450" cap="flat" cmpd="sng" algn="ctr">
            <a:solidFill>
              <a:srgbClr val="4F81BD"/>
            </a:solidFill>
            <a:prstDash val="solid"/>
            <a:round/>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6200000" flipV="1">
            <a:off x="5283471" y="3904815"/>
            <a:ext cx="1253737" cy="415722"/>
          </a:xfrm>
          <a:prstGeom prst="straightConnector1">
            <a:avLst/>
          </a:prstGeom>
          <a:ln w="44450" cap="flat" cmpd="sng" algn="ctr">
            <a:solidFill>
              <a:srgbClr val="4F81BD"/>
            </a:solidFill>
            <a:prstDash val="solid"/>
            <a:round/>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a:blip r:embed="rId7"/>
          <a:srcRect l="12094" t="16647" r="4290" b="49874"/>
          <a:stretch>
            <a:fillRect/>
          </a:stretch>
        </p:blipFill>
        <p:spPr>
          <a:xfrm>
            <a:off x="7865532" y="2821487"/>
            <a:ext cx="1214967" cy="213098"/>
          </a:xfrm>
          <a:prstGeom prst="rect">
            <a:avLst/>
          </a:prstGeom>
        </p:spPr>
      </p:pic>
      <p:pic>
        <p:nvPicPr>
          <p:cNvPr id="24" name="Picture 23"/>
          <p:cNvPicPr>
            <a:picLocks noChangeAspect="1"/>
          </p:cNvPicPr>
          <p:nvPr/>
        </p:nvPicPr>
        <p:blipFill>
          <a:blip r:embed="rId5"/>
          <a:srcRect t="19957" r="92135" b="75987"/>
          <a:stretch>
            <a:fillRect/>
          </a:stretch>
        </p:blipFill>
        <p:spPr>
          <a:xfrm>
            <a:off x="5076010" y="2101192"/>
            <a:ext cx="1054888" cy="340024"/>
          </a:xfrm>
          <a:prstGeom prst="rect">
            <a:avLst/>
          </a:prstGeom>
          <a:ln>
            <a:noFill/>
          </a:ln>
        </p:spPr>
      </p:pic>
    </p:spTree>
    <p:extLst>
      <p:ext uri="{BB962C8B-B14F-4D97-AF65-F5344CB8AC3E}">
        <p14:creationId xmlns:p14="http://schemas.microsoft.com/office/powerpoint/2010/main" val="323252522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What is a tracker?</a:t>
            </a:r>
            <a:endParaRPr lang="en-US" b="1" dirty="0"/>
          </a:p>
        </p:txBody>
      </p:sp>
      <p:sp>
        <p:nvSpPr>
          <p:cNvPr id="4" name="TextBox 3"/>
          <p:cNvSpPr txBox="1"/>
          <p:nvPr/>
        </p:nvSpPr>
        <p:spPr>
          <a:xfrm>
            <a:off x="579608" y="1417638"/>
            <a:ext cx="7982974" cy="4154983"/>
          </a:xfrm>
          <a:prstGeom prst="rect">
            <a:avLst/>
          </a:prstGeom>
          <a:noFill/>
        </p:spPr>
        <p:txBody>
          <a:bodyPr wrap="square" rtlCol="0">
            <a:spAutoFit/>
          </a:bodyPr>
          <a:lstStyle/>
          <a:p>
            <a:pPr marL="342900" indent="-342900">
              <a:buFont typeface="Wingdings" charset="2"/>
              <a:buChar char="§"/>
            </a:pPr>
            <a:r>
              <a:rPr lang="en-US" sz="2400" dirty="0" smtClean="0"/>
              <a:t>A tracker is a place to put a formal ontology request. </a:t>
            </a:r>
          </a:p>
          <a:p>
            <a:pPr marL="342900" indent="-342900">
              <a:buFont typeface="Wingdings" charset="2"/>
              <a:buChar char="§"/>
            </a:pPr>
            <a:endParaRPr lang="en-US" sz="2400" dirty="0" smtClean="0"/>
          </a:p>
          <a:p>
            <a:pPr marL="342900" indent="-342900">
              <a:buFont typeface="Wingdings" charset="2"/>
              <a:buChar char="§"/>
            </a:pPr>
            <a:r>
              <a:rPr lang="en-US" sz="2400" dirty="0" smtClean="0"/>
              <a:t>Trackers have long been used in the software community for keeping track of bugs, feature requests, etc.</a:t>
            </a:r>
          </a:p>
          <a:p>
            <a:pPr marL="342900" indent="-342900">
              <a:buFont typeface="Wingdings" charset="2"/>
              <a:buChar char="§"/>
            </a:pPr>
            <a:endParaRPr lang="en-US" sz="2400" dirty="0" smtClean="0"/>
          </a:p>
          <a:p>
            <a:pPr marL="342900" indent="-342900">
              <a:buFont typeface="Wingdings" charset="2"/>
              <a:buChar char="§"/>
            </a:pPr>
            <a:r>
              <a:rPr lang="en-US" sz="2400" dirty="0" smtClean="0"/>
              <a:t>In the ontology community, they are quite valuable because they provide a documented, structured requests for changes or additions. </a:t>
            </a:r>
          </a:p>
          <a:p>
            <a:pPr marL="342900" indent="-342900">
              <a:buFont typeface="Wingdings" charset="2"/>
              <a:buChar char="§"/>
            </a:pPr>
            <a:endParaRPr lang="en-US" sz="2400" dirty="0"/>
          </a:p>
          <a:p>
            <a:pPr marL="342900" indent="-342900">
              <a:buFont typeface="Wingdings" charset="2"/>
              <a:buChar char="§"/>
            </a:pPr>
            <a:r>
              <a:rPr lang="en-US" sz="2400" dirty="0" smtClean="0"/>
              <a:t>Tracker IDs can be referenced in ontology metadata- such as in an editor note or definition annotation.</a:t>
            </a:r>
            <a:endParaRPr lang="en-US" sz="2400" dirty="0"/>
          </a:p>
        </p:txBody>
      </p:sp>
      <p:sp>
        <p:nvSpPr>
          <p:cNvPr id="6" name="Rectangle 5"/>
          <p:cNvSpPr/>
          <p:nvPr/>
        </p:nvSpPr>
        <p:spPr>
          <a:xfrm>
            <a:off x="232608" y="219240"/>
            <a:ext cx="8692444" cy="6434666"/>
          </a:xfrm>
          <a:prstGeom prst="rect">
            <a:avLst/>
          </a:prstGeom>
          <a:noFill/>
          <a:ln w="19050" cap="flat" cmpd="sng" algn="ctr">
            <a:solidFill>
              <a:schemeClr val="tx2"/>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8962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How do you write a tracker request?</a:t>
            </a:r>
            <a:endParaRPr lang="en-US" b="1" dirty="0"/>
          </a:p>
        </p:txBody>
      </p:sp>
      <p:sp>
        <p:nvSpPr>
          <p:cNvPr id="3" name="TextBox 2"/>
          <p:cNvSpPr txBox="1"/>
          <p:nvPr/>
        </p:nvSpPr>
        <p:spPr>
          <a:xfrm>
            <a:off x="306013" y="1295246"/>
            <a:ext cx="8441991" cy="5632311"/>
          </a:xfrm>
          <a:prstGeom prst="rect">
            <a:avLst/>
          </a:prstGeom>
          <a:noFill/>
        </p:spPr>
        <p:txBody>
          <a:bodyPr wrap="square" rtlCol="0">
            <a:spAutoFit/>
          </a:bodyPr>
          <a:lstStyle/>
          <a:p>
            <a:pPr marL="342900" indent="-342900">
              <a:buFont typeface="Wingdings" charset="2"/>
              <a:buChar char="§"/>
            </a:pPr>
            <a:r>
              <a:rPr lang="en-US" sz="2000" dirty="0" smtClean="0"/>
              <a:t>It is important that when you make a tracker request, you provide as much information as possible, in order to facilitate the change you are requesting and future reference</a:t>
            </a:r>
          </a:p>
          <a:p>
            <a:pPr marL="342900" indent="-342900">
              <a:buFont typeface="Wingdings" charset="2"/>
              <a:buChar char="§"/>
            </a:pPr>
            <a:endParaRPr lang="en-US" sz="2000" dirty="0"/>
          </a:p>
          <a:p>
            <a:pPr marL="342900" indent="-342900">
              <a:buFont typeface="Wingdings" charset="2"/>
              <a:buChar char="§"/>
            </a:pPr>
            <a:r>
              <a:rPr lang="en-US" sz="2000" dirty="0" smtClean="0"/>
              <a:t>For new terms, or term rearrangements, provide the intended hierarchy – both </a:t>
            </a:r>
            <a:r>
              <a:rPr lang="en-US" sz="2000" dirty="0" err="1"/>
              <a:t>S</a:t>
            </a:r>
            <a:r>
              <a:rPr lang="en-US" sz="2000" dirty="0" err="1" smtClean="0"/>
              <a:t>ubClass</a:t>
            </a:r>
            <a:r>
              <a:rPr lang="en-US" sz="2000" dirty="0" smtClean="0"/>
              <a:t> as well as any other relations required (such as </a:t>
            </a:r>
            <a:r>
              <a:rPr lang="en-US" sz="2000" dirty="0" err="1" smtClean="0"/>
              <a:t>partonomy</a:t>
            </a:r>
            <a:r>
              <a:rPr lang="en-US" sz="2000" dirty="0" smtClean="0"/>
              <a:t>)</a:t>
            </a:r>
          </a:p>
          <a:p>
            <a:pPr marL="342900" indent="-342900">
              <a:buFont typeface="Wingdings" charset="2"/>
              <a:buChar char="§"/>
            </a:pPr>
            <a:endParaRPr lang="en-US" sz="2000" dirty="0"/>
          </a:p>
          <a:p>
            <a:pPr marL="342900" indent="-342900">
              <a:buFont typeface="Wingdings" charset="2"/>
              <a:buChar char="§"/>
            </a:pPr>
            <a:r>
              <a:rPr lang="en-US" sz="2000" dirty="0" smtClean="0"/>
              <a:t>Provide text definitions, that make sense in the Genus Differentia context, for all new or edited terms</a:t>
            </a:r>
          </a:p>
          <a:p>
            <a:pPr marL="342900" indent="-342900">
              <a:buFont typeface="Wingdings" charset="2"/>
              <a:buChar char="§"/>
            </a:pPr>
            <a:endParaRPr lang="en-US" sz="2000" dirty="0"/>
          </a:p>
          <a:p>
            <a:pPr marL="342900" indent="-342900">
              <a:buFont typeface="Wingdings" charset="2"/>
              <a:buChar char="§"/>
            </a:pPr>
            <a:r>
              <a:rPr lang="en-US" sz="2000" dirty="0" smtClean="0"/>
              <a:t>Provide attribution for the definitions</a:t>
            </a:r>
          </a:p>
          <a:p>
            <a:pPr marL="342900" indent="-342900">
              <a:buFont typeface="Wingdings" charset="2"/>
              <a:buChar char="§"/>
            </a:pPr>
            <a:endParaRPr lang="en-US" sz="2000" dirty="0"/>
          </a:p>
          <a:p>
            <a:pPr marL="342900" indent="-342900">
              <a:buFont typeface="Wingdings" charset="2"/>
              <a:buChar char="§"/>
            </a:pPr>
            <a:r>
              <a:rPr lang="en-US" sz="2000" dirty="0" smtClean="0"/>
              <a:t>Some commentary may occur on the tracker item, but can sometimes lead to long </a:t>
            </a:r>
            <a:r>
              <a:rPr lang="en-US" sz="2000" dirty="0" err="1" smtClean="0"/>
              <a:t>listserve</a:t>
            </a:r>
            <a:r>
              <a:rPr lang="en-US" sz="2000" dirty="0" smtClean="0"/>
              <a:t> discussions before returning to a decision on the tracker</a:t>
            </a:r>
          </a:p>
          <a:p>
            <a:endParaRPr lang="en-US" sz="2000" dirty="0"/>
          </a:p>
          <a:p>
            <a:pPr marL="342900" indent="-342900">
              <a:buFont typeface="Wingdings" charset="2"/>
              <a:buChar char="§"/>
            </a:pPr>
            <a:r>
              <a:rPr lang="en-US" sz="2000" dirty="0" smtClean="0"/>
              <a:t>Complex issues requiring decision are best first discussed on the </a:t>
            </a:r>
            <a:r>
              <a:rPr lang="en-US" sz="2000" dirty="0" err="1" smtClean="0"/>
              <a:t>listserves</a:t>
            </a:r>
            <a:r>
              <a:rPr lang="en-US" sz="2000" dirty="0" smtClean="0"/>
              <a:t> or in design documents, but its always better to say something somewhere!</a:t>
            </a:r>
          </a:p>
          <a:p>
            <a:pPr marL="342900" indent="-342900">
              <a:buFont typeface="Wingdings" charset="2"/>
              <a:buChar char="§"/>
            </a:pPr>
            <a:endParaRPr lang="en-US" sz="2000" dirty="0"/>
          </a:p>
        </p:txBody>
      </p:sp>
      <p:sp>
        <p:nvSpPr>
          <p:cNvPr id="4" name="Rectangle 3"/>
          <p:cNvSpPr/>
          <p:nvPr/>
        </p:nvSpPr>
        <p:spPr>
          <a:xfrm>
            <a:off x="232608" y="219240"/>
            <a:ext cx="8692444" cy="6434666"/>
          </a:xfrm>
          <a:prstGeom prst="rect">
            <a:avLst/>
          </a:prstGeom>
          <a:noFill/>
          <a:ln w="19050" cap="flat" cmpd="sng" algn="ctr">
            <a:solidFill>
              <a:schemeClr val="tx2"/>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8617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854"/>
            <a:ext cx="8229600" cy="1143000"/>
          </a:xfrm>
        </p:spPr>
        <p:txBody>
          <a:bodyPr>
            <a:normAutofit/>
          </a:bodyPr>
          <a:lstStyle/>
          <a:p>
            <a:r>
              <a:rPr lang="en-US" sz="4000" b="1" dirty="0" smtClean="0"/>
              <a:t>Example tracker request</a:t>
            </a:r>
            <a:endParaRPr lang="en-US" sz="4000" b="1" dirty="0"/>
          </a:p>
        </p:txBody>
      </p:sp>
      <p:sp>
        <p:nvSpPr>
          <p:cNvPr id="3" name="Rectangle 2"/>
          <p:cNvSpPr/>
          <p:nvPr/>
        </p:nvSpPr>
        <p:spPr>
          <a:xfrm>
            <a:off x="0" y="849688"/>
            <a:ext cx="9144000" cy="615553"/>
          </a:xfrm>
          <a:prstGeom prst="rect">
            <a:avLst/>
          </a:prstGeom>
        </p:spPr>
        <p:txBody>
          <a:bodyPr wrap="square">
            <a:spAutoFit/>
          </a:bodyPr>
          <a:lstStyle/>
          <a:p>
            <a:r>
              <a:rPr lang="en-US" sz="1700" dirty="0">
                <a:hlinkClick r:id="rId2"/>
              </a:rPr>
              <a:t>https://sourceforge.net/tracker/index.php?func=detail&amp;aid=3456359&amp;group_id=36855&amp;atid=</a:t>
            </a:r>
            <a:r>
              <a:rPr lang="en-US" sz="1700" dirty="0" smtClean="0">
                <a:hlinkClick r:id="rId2"/>
              </a:rPr>
              <a:t>440764</a:t>
            </a:r>
            <a:endParaRPr lang="en-US" sz="1700" dirty="0" smtClean="0"/>
          </a:p>
          <a:p>
            <a:endParaRPr lang="en-US" sz="1700" dirty="0"/>
          </a:p>
        </p:txBody>
      </p:sp>
      <p:pic>
        <p:nvPicPr>
          <p:cNvPr id="4" name="Picture 3"/>
          <p:cNvPicPr>
            <a:picLocks noChangeAspect="1"/>
          </p:cNvPicPr>
          <p:nvPr/>
        </p:nvPicPr>
        <p:blipFill rotWithShape="1">
          <a:blip r:embed="rId3"/>
          <a:srcRect l="9203" t="13097" r="10312"/>
          <a:stretch/>
        </p:blipFill>
        <p:spPr>
          <a:xfrm>
            <a:off x="61204" y="1282700"/>
            <a:ext cx="9082796" cy="5577736"/>
          </a:xfrm>
          <a:prstGeom prst="rect">
            <a:avLst/>
          </a:prstGeom>
        </p:spPr>
      </p:pic>
      <p:cxnSp>
        <p:nvCxnSpPr>
          <p:cNvPr id="6" name="Straight Arrow Connector 5"/>
          <p:cNvCxnSpPr/>
          <p:nvPr/>
        </p:nvCxnSpPr>
        <p:spPr>
          <a:xfrm flipH="1">
            <a:off x="3213100" y="1206500"/>
            <a:ext cx="596900" cy="182541"/>
          </a:xfrm>
          <a:prstGeom prst="straightConnector1">
            <a:avLst/>
          </a:prstGeom>
          <a:ln w="5715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596900" y="1955800"/>
            <a:ext cx="457200" cy="254000"/>
          </a:xfrm>
          <a:prstGeom prst="straightConnector1">
            <a:avLst/>
          </a:prstGeom>
          <a:ln w="5715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596900" y="2921000"/>
            <a:ext cx="457200" cy="254000"/>
          </a:xfrm>
          <a:prstGeom prst="straightConnector1">
            <a:avLst/>
          </a:prstGeom>
          <a:ln w="5715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596900" y="4902200"/>
            <a:ext cx="457200" cy="254000"/>
          </a:xfrm>
          <a:prstGeom prst="straightConnector1">
            <a:avLst/>
          </a:prstGeom>
          <a:ln w="5715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889368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52"/>
            <a:ext cx="8229600" cy="1143000"/>
          </a:xfrm>
        </p:spPr>
        <p:txBody>
          <a:bodyPr>
            <a:normAutofit fontScale="90000"/>
          </a:bodyPr>
          <a:lstStyle/>
          <a:p>
            <a:r>
              <a:rPr lang="en-US" b="1" dirty="0" smtClean="0"/>
              <a:t>Lists, trackers, ontologies, annotation, oh my! </a:t>
            </a:r>
            <a:endParaRPr lang="en-US" b="1" dirty="0"/>
          </a:p>
        </p:txBody>
      </p:sp>
      <p:pic>
        <p:nvPicPr>
          <p:cNvPr id="5" name="Picture 86" descr="tracker.jpg"/>
          <p:cNvPicPr>
            <a:picLocks noChangeAspect="1"/>
          </p:cNvPicPr>
          <p:nvPr/>
        </p:nvPicPr>
        <p:blipFill>
          <a:blip r:embed="rId3"/>
          <a:srcRect/>
          <a:stretch>
            <a:fillRect/>
          </a:stretch>
        </p:blipFill>
        <p:spPr bwMode="auto">
          <a:xfrm>
            <a:off x="5480432" y="1213450"/>
            <a:ext cx="2840772" cy="1827174"/>
          </a:xfrm>
          <a:prstGeom prst="rect">
            <a:avLst/>
          </a:prstGeom>
          <a:noFill/>
          <a:ln w="9525">
            <a:noFill/>
            <a:miter lim="800000"/>
            <a:headEnd/>
            <a:tailEnd/>
          </a:ln>
        </p:spPr>
      </p:pic>
      <p:sp>
        <p:nvSpPr>
          <p:cNvPr id="6" name="Rectangular Callout 5"/>
          <p:cNvSpPr/>
          <p:nvPr/>
        </p:nvSpPr>
        <p:spPr>
          <a:xfrm>
            <a:off x="6129042" y="1828960"/>
            <a:ext cx="2971800" cy="457200"/>
          </a:xfrm>
          <a:prstGeom prst="wedgeRectCallout">
            <a:avLst>
              <a:gd name="adj1" fmla="val -50524"/>
              <a:gd name="adj2" fmla="val 100290"/>
            </a:avLst>
          </a:prstGeom>
          <a:solidFill>
            <a:srgbClr val="800000"/>
          </a:solidFill>
          <a:ln>
            <a:noFill/>
          </a:ln>
        </p:spPr>
        <p:style>
          <a:lnRef idx="2">
            <a:schemeClr val="accent2">
              <a:shade val="50000"/>
            </a:schemeClr>
          </a:lnRef>
          <a:fillRef idx="1">
            <a:schemeClr val="accent2"/>
          </a:fillRef>
          <a:effectRef idx="0">
            <a:schemeClr val="accent2"/>
          </a:effectRef>
          <a:fontRef idx="minor">
            <a:schemeClr val="lt1"/>
          </a:fontRef>
        </p:style>
        <p:txBody>
          <a:bodyPr/>
          <a:lstStyle/>
          <a:p>
            <a:pPr algn="ctr" fontAlgn="auto">
              <a:spcBef>
                <a:spcPts val="0"/>
              </a:spcBef>
              <a:spcAft>
                <a:spcPts val="0"/>
              </a:spcAft>
              <a:defRPr/>
            </a:pPr>
            <a:r>
              <a:rPr lang="en-US" dirty="0"/>
              <a:t>Term</a:t>
            </a:r>
            <a:r>
              <a:rPr lang="en-US" dirty="0" smtClean="0"/>
              <a:t> requested</a:t>
            </a:r>
          </a:p>
          <a:p>
            <a:pPr algn="ctr" fontAlgn="auto">
              <a:spcBef>
                <a:spcPts val="0"/>
              </a:spcBef>
              <a:spcAft>
                <a:spcPts val="0"/>
              </a:spcAft>
              <a:defRPr/>
            </a:pPr>
            <a:endParaRPr lang="en-US" dirty="0"/>
          </a:p>
        </p:txBody>
      </p:sp>
      <p:pic>
        <p:nvPicPr>
          <p:cNvPr id="8" name="Picture 7"/>
          <p:cNvPicPr>
            <a:picLocks noChangeAspect="1"/>
          </p:cNvPicPr>
          <p:nvPr/>
        </p:nvPicPr>
        <p:blipFill>
          <a:blip r:embed="rId4"/>
          <a:stretch>
            <a:fillRect/>
          </a:stretch>
        </p:blipFill>
        <p:spPr>
          <a:xfrm>
            <a:off x="1172021" y="1575583"/>
            <a:ext cx="2227958" cy="1622200"/>
          </a:xfrm>
          <a:prstGeom prst="rect">
            <a:avLst/>
          </a:prstGeom>
        </p:spPr>
      </p:pic>
      <p:pic>
        <p:nvPicPr>
          <p:cNvPr id="9" name="Picture 19" descr="MCj04121760000[1]"/>
          <p:cNvPicPr>
            <a:picLocks noChangeAspect="1" noChangeArrowheads="1"/>
          </p:cNvPicPr>
          <p:nvPr/>
        </p:nvPicPr>
        <p:blipFill>
          <a:blip r:embed="rId5"/>
          <a:srcRect/>
          <a:stretch>
            <a:fillRect/>
          </a:stretch>
        </p:blipFill>
        <p:spPr bwMode="auto">
          <a:xfrm>
            <a:off x="457200" y="1828960"/>
            <a:ext cx="939800" cy="1143000"/>
          </a:xfrm>
          <a:prstGeom prst="rect">
            <a:avLst/>
          </a:prstGeom>
          <a:noFill/>
        </p:spPr>
      </p:pic>
      <p:pic>
        <p:nvPicPr>
          <p:cNvPr id="12" name="Picture 4" descr="teleost-discuss.jpg"/>
          <p:cNvPicPr>
            <a:picLocks noChangeAspect="1"/>
          </p:cNvPicPr>
          <p:nvPr/>
        </p:nvPicPr>
        <p:blipFill>
          <a:blip r:embed="rId6"/>
          <a:srcRect/>
          <a:stretch>
            <a:fillRect/>
          </a:stretch>
        </p:blipFill>
        <p:spPr bwMode="auto">
          <a:xfrm>
            <a:off x="5979151" y="4428419"/>
            <a:ext cx="2595964" cy="1662859"/>
          </a:xfrm>
          <a:prstGeom prst="rect">
            <a:avLst/>
          </a:prstGeom>
          <a:noFill/>
          <a:ln w="9525">
            <a:noFill/>
            <a:miter lim="800000"/>
            <a:headEnd/>
            <a:tailEnd/>
          </a:ln>
        </p:spPr>
      </p:pic>
      <p:sp>
        <p:nvSpPr>
          <p:cNvPr id="13" name="Rectangular Callout 12"/>
          <p:cNvSpPr/>
          <p:nvPr/>
        </p:nvSpPr>
        <p:spPr>
          <a:xfrm>
            <a:off x="6233843" y="5810512"/>
            <a:ext cx="2832100" cy="657014"/>
          </a:xfrm>
          <a:prstGeom prst="wedgeRectCallout">
            <a:avLst>
              <a:gd name="adj1" fmla="val -56187"/>
              <a:gd name="adj2" fmla="val -107184"/>
            </a:avLst>
          </a:prstGeom>
          <a:solidFill>
            <a:srgbClr val="800000"/>
          </a:solidFill>
          <a:ln>
            <a:noFill/>
          </a:ln>
        </p:spPr>
        <p:style>
          <a:lnRef idx="2">
            <a:schemeClr val="accent2">
              <a:shade val="50000"/>
            </a:schemeClr>
          </a:lnRef>
          <a:fillRef idx="1">
            <a:schemeClr val="accent2"/>
          </a:fillRef>
          <a:effectRef idx="0">
            <a:schemeClr val="accent2"/>
          </a:effectRef>
          <a:fontRef idx="minor">
            <a:schemeClr val="lt1"/>
          </a:fontRef>
        </p:style>
        <p:txBody>
          <a:bodyPr/>
          <a:lstStyle/>
          <a:p>
            <a:pPr algn="ctr" fontAlgn="auto">
              <a:spcBef>
                <a:spcPts val="0"/>
              </a:spcBef>
              <a:spcAft>
                <a:spcPts val="0"/>
              </a:spcAft>
              <a:defRPr/>
            </a:pPr>
            <a:r>
              <a:rPr lang="en-US" dirty="0"/>
              <a:t>Term</a:t>
            </a:r>
            <a:r>
              <a:rPr lang="en-US" dirty="0" smtClean="0"/>
              <a:t> discussed by community</a:t>
            </a:r>
          </a:p>
          <a:p>
            <a:pPr algn="ctr" fontAlgn="auto">
              <a:spcBef>
                <a:spcPts val="0"/>
              </a:spcBef>
              <a:spcAft>
                <a:spcPts val="0"/>
              </a:spcAft>
              <a:defRPr/>
            </a:pPr>
            <a:endParaRPr lang="en-US" dirty="0"/>
          </a:p>
        </p:txBody>
      </p:sp>
      <p:sp>
        <p:nvSpPr>
          <p:cNvPr id="14" name="AutoShape 18"/>
          <p:cNvSpPr>
            <a:spLocks noChangeArrowheads="1"/>
          </p:cNvSpPr>
          <p:nvPr/>
        </p:nvSpPr>
        <p:spPr bwMode="auto">
          <a:xfrm>
            <a:off x="4517063" y="2819752"/>
            <a:ext cx="1611979" cy="1342420"/>
          </a:xfrm>
          <a:prstGeom prst="curvedLeftArrow">
            <a:avLst>
              <a:gd name="adj1" fmla="val 24444"/>
              <a:gd name="adj2" fmla="val 48889"/>
              <a:gd name="adj3" fmla="val 33333"/>
            </a:avLst>
          </a:prstGeom>
          <a:solidFill>
            <a:srgbClr val="FF0000"/>
          </a:solidFill>
          <a:ln w="9525">
            <a:solidFill>
              <a:srgbClr val="CC0000"/>
            </a:solidFill>
            <a:miter lim="800000"/>
            <a:headEnd/>
            <a:tailEnd/>
          </a:ln>
          <a:effectLst/>
        </p:spPr>
        <p:txBody>
          <a:bodyPr wrap="none" anchor="ctr">
            <a:prstTxWarp prst="textNoShape">
              <a:avLst/>
            </a:prstTxWarp>
          </a:bodyPr>
          <a:lstStyle/>
          <a:p>
            <a:endParaRPr lang="en-US"/>
          </a:p>
        </p:txBody>
      </p:sp>
      <p:sp>
        <p:nvSpPr>
          <p:cNvPr id="15" name="AutoShape 19"/>
          <p:cNvSpPr>
            <a:spLocks noChangeArrowheads="1"/>
          </p:cNvSpPr>
          <p:nvPr/>
        </p:nvSpPr>
        <p:spPr bwMode="auto">
          <a:xfrm rot="10982825">
            <a:off x="2745477" y="2719293"/>
            <a:ext cx="1611979" cy="1342420"/>
          </a:xfrm>
          <a:prstGeom prst="curvedLeftArrow">
            <a:avLst>
              <a:gd name="adj1" fmla="val 24444"/>
              <a:gd name="adj2" fmla="val 48889"/>
              <a:gd name="adj3" fmla="val 33333"/>
            </a:avLst>
          </a:prstGeom>
          <a:solidFill>
            <a:srgbClr val="FF0000"/>
          </a:solidFill>
          <a:ln w="9525">
            <a:solidFill>
              <a:srgbClr val="CC0000"/>
            </a:solidFill>
            <a:miter lim="800000"/>
            <a:headEnd/>
            <a:tailEnd/>
          </a:ln>
          <a:effectLst/>
        </p:spPr>
        <p:txBody>
          <a:bodyPr wrap="none" anchor="ctr">
            <a:prstTxWarp prst="textNoShape">
              <a:avLst/>
            </a:prstTxWarp>
          </a:bodyPr>
          <a:lstStyle/>
          <a:p>
            <a:endParaRPr lang="en-US"/>
          </a:p>
        </p:txBody>
      </p:sp>
      <p:pic>
        <p:nvPicPr>
          <p:cNvPr id="16" name="Picture 6" descr="phenex.jpg"/>
          <p:cNvPicPr>
            <a:picLocks noChangeAspect="1"/>
          </p:cNvPicPr>
          <p:nvPr/>
        </p:nvPicPr>
        <p:blipFill>
          <a:blip r:embed="rId7"/>
          <a:srcRect/>
          <a:stretch>
            <a:fillRect/>
          </a:stretch>
        </p:blipFill>
        <p:spPr bwMode="auto">
          <a:xfrm>
            <a:off x="312427" y="4513501"/>
            <a:ext cx="2554972" cy="1712293"/>
          </a:xfrm>
          <a:prstGeom prst="rect">
            <a:avLst/>
          </a:prstGeom>
          <a:noFill/>
          <a:ln w="9525">
            <a:noFill/>
            <a:miter lim="800000"/>
            <a:headEnd/>
            <a:tailEnd/>
          </a:ln>
        </p:spPr>
      </p:pic>
      <p:sp>
        <p:nvSpPr>
          <p:cNvPr id="17" name="Rectangular Callout 16"/>
          <p:cNvSpPr/>
          <p:nvPr/>
        </p:nvSpPr>
        <p:spPr>
          <a:xfrm>
            <a:off x="185533" y="6214457"/>
            <a:ext cx="2971800" cy="457200"/>
          </a:xfrm>
          <a:prstGeom prst="wedgeRectCallout">
            <a:avLst>
              <a:gd name="adj1" fmla="val -34563"/>
              <a:gd name="adj2" fmla="val -154033"/>
            </a:avLst>
          </a:prstGeom>
          <a:solidFill>
            <a:srgbClr val="800000"/>
          </a:solidFill>
          <a:ln>
            <a:noFill/>
          </a:ln>
        </p:spPr>
        <p:style>
          <a:lnRef idx="2">
            <a:schemeClr val="accent2">
              <a:shade val="50000"/>
            </a:schemeClr>
          </a:lnRef>
          <a:fillRef idx="1">
            <a:schemeClr val="accent2"/>
          </a:fillRef>
          <a:effectRef idx="0">
            <a:schemeClr val="accent2"/>
          </a:effectRef>
          <a:fontRef idx="minor">
            <a:schemeClr val="lt1"/>
          </a:fontRef>
        </p:style>
        <p:txBody>
          <a:bodyPr/>
          <a:lstStyle/>
          <a:p>
            <a:pPr algn="ctr" fontAlgn="auto">
              <a:spcBef>
                <a:spcPts val="0"/>
              </a:spcBef>
              <a:spcAft>
                <a:spcPts val="0"/>
              </a:spcAft>
              <a:defRPr/>
            </a:pPr>
            <a:r>
              <a:rPr lang="en-US" dirty="0"/>
              <a:t>Term needed for annotation</a:t>
            </a:r>
          </a:p>
          <a:p>
            <a:pPr algn="ctr" fontAlgn="auto">
              <a:spcBef>
                <a:spcPts val="0"/>
              </a:spcBef>
              <a:spcAft>
                <a:spcPts val="0"/>
              </a:spcAft>
              <a:defRPr/>
            </a:pPr>
            <a:endParaRPr lang="en-US" dirty="0"/>
          </a:p>
        </p:txBody>
      </p:sp>
      <p:sp>
        <p:nvSpPr>
          <p:cNvPr id="20" name="Rectangular Callout 19"/>
          <p:cNvSpPr/>
          <p:nvPr/>
        </p:nvSpPr>
        <p:spPr>
          <a:xfrm>
            <a:off x="232221" y="974852"/>
            <a:ext cx="2971800" cy="457200"/>
          </a:xfrm>
          <a:prstGeom prst="wedgeRectCallout">
            <a:avLst>
              <a:gd name="adj1" fmla="val -40742"/>
              <a:gd name="adj2" fmla="val 140446"/>
            </a:avLst>
          </a:prstGeom>
          <a:solidFill>
            <a:srgbClr val="800000"/>
          </a:solidFill>
          <a:ln>
            <a:noFill/>
          </a:ln>
        </p:spPr>
        <p:style>
          <a:lnRef idx="2">
            <a:schemeClr val="accent2">
              <a:shade val="50000"/>
            </a:schemeClr>
          </a:lnRef>
          <a:fillRef idx="1">
            <a:schemeClr val="accent2"/>
          </a:fillRef>
          <a:effectRef idx="0">
            <a:schemeClr val="accent2"/>
          </a:effectRef>
          <a:fontRef idx="minor">
            <a:schemeClr val="lt1"/>
          </a:fontRef>
        </p:style>
        <p:txBody>
          <a:bodyPr/>
          <a:lstStyle/>
          <a:p>
            <a:pPr algn="ctr" fontAlgn="auto">
              <a:spcBef>
                <a:spcPts val="0"/>
              </a:spcBef>
              <a:spcAft>
                <a:spcPts val="0"/>
              </a:spcAft>
              <a:defRPr/>
            </a:pPr>
            <a:r>
              <a:rPr lang="en-US" dirty="0" smtClean="0"/>
              <a:t>Ontology Edited</a:t>
            </a:r>
            <a:endParaRPr lang="en-US" dirty="0" smtClean="0"/>
          </a:p>
          <a:p>
            <a:pPr algn="ctr" fontAlgn="auto">
              <a:spcBef>
                <a:spcPts val="0"/>
              </a:spcBef>
              <a:spcAft>
                <a:spcPts val="0"/>
              </a:spcAft>
              <a:defRPr/>
            </a:pPr>
            <a:endParaRPr lang="en-US" dirty="0"/>
          </a:p>
        </p:txBody>
      </p:sp>
      <p:sp>
        <p:nvSpPr>
          <p:cNvPr id="21" name="TextBox 20"/>
          <p:cNvSpPr txBox="1"/>
          <p:nvPr/>
        </p:nvSpPr>
        <p:spPr>
          <a:xfrm>
            <a:off x="3157333" y="1650469"/>
            <a:ext cx="2289668" cy="646331"/>
          </a:xfrm>
          <a:prstGeom prst="rect">
            <a:avLst/>
          </a:prstGeom>
          <a:noFill/>
        </p:spPr>
        <p:txBody>
          <a:bodyPr wrap="square" rtlCol="0">
            <a:spAutoFit/>
          </a:bodyPr>
          <a:lstStyle/>
          <a:p>
            <a:r>
              <a:rPr lang="en-US" dirty="0" smtClean="0"/>
              <a:t>Tracker IDs can be in ontology metadata</a:t>
            </a:r>
            <a:endParaRPr lang="en-US" dirty="0"/>
          </a:p>
        </p:txBody>
      </p:sp>
      <p:sp>
        <p:nvSpPr>
          <p:cNvPr id="22" name="TextBox 21"/>
          <p:cNvSpPr txBox="1"/>
          <p:nvPr/>
        </p:nvSpPr>
        <p:spPr>
          <a:xfrm>
            <a:off x="6172200" y="3160772"/>
            <a:ext cx="2568999" cy="923330"/>
          </a:xfrm>
          <a:prstGeom prst="rect">
            <a:avLst/>
          </a:prstGeom>
          <a:noFill/>
        </p:spPr>
        <p:txBody>
          <a:bodyPr wrap="square" rtlCol="0">
            <a:spAutoFit/>
          </a:bodyPr>
          <a:lstStyle/>
          <a:p>
            <a:r>
              <a:rPr lang="en-US" dirty="0" smtClean="0"/>
              <a:t>Trackers are often </a:t>
            </a:r>
            <a:r>
              <a:rPr lang="en-US" dirty="0" err="1" smtClean="0"/>
              <a:t>autoemailed</a:t>
            </a:r>
            <a:r>
              <a:rPr lang="en-US" dirty="0" smtClean="0"/>
              <a:t> to integrated </a:t>
            </a:r>
            <a:r>
              <a:rPr lang="en-US" dirty="0" err="1" smtClean="0"/>
              <a:t>listserves</a:t>
            </a:r>
            <a:endParaRPr lang="en-US" dirty="0"/>
          </a:p>
        </p:txBody>
      </p:sp>
      <p:sp>
        <p:nvSpPr>
          <p:cNvPr id="23" name="TextBox 22"/>
          <p:cNvSpPr txBox="1"/>
          <p:nvPr/>
        </p:nvSpPr>
        <p:spPr>
          <a:xfrm>
            <a:off x="232221" y="3313172"/>
            <a:ext cx="2971800" cy="1200329"/>
          </a:xfrm>
          <a:prstGeom prst="rect">
            <a:avLst/>
          </a:prstGeom>
          <a:noFill/>
        </p:spPr>
        <p:txBody>
          <a:bodyPr wrap="square" rtlCol="0">
            <a:spAutoFit/>
          </a:bodyPr>
          <a:lstStyle/>
          <a:p>
            <a:r>
              <a:rPr lang="en-US" dirty="0" smtClean="0"/>
              <a:t>Term brokers are being developed to create temp classes during ontology editing or annotation</a:t>
            </a:r>
            <a:endParaRPr lang="en-US" dirty="0"/>
          </a:p>
        </p:txBody>
      </p:sp>
      <p:pic>
        <p:nvPicPr>
          <p:cNvPr id="24" name="Picture 23"/>
          <p:cNvPicPr>
            <a:picLocks noChangeAspect="1"/>
          </p:cNvPicPr>
          <p:nvPr/>
        </p:nvPicPr>
        <p:blipFill>
          <a:blip r:embed="rId8"/>
          <a:stretch>
            <a:fillRect/>
          </a:stretch>
        </p:blipFill>
        <p:spPr>
          <a:xfrm>
            <a:off x="3600777" y="4740030"/>
            <a:ext cx="1582438" cy="1134905"/>
          </a:xfrm>
          <a:prstGeom prst="rect">
            <a:avLst/>
          </a:prstGeom>
          <a:ln>
            <a:solidFill>
              <a:schemeClr val="tx1"/>
            </a:solidFill>
          </a:ln>
        </p:spPr>
      </p:pic>
      <p:sp>
        <p:nvSpPr>
          <p:cNvPr id="26" name="Rectangular Callout 25"/>
          <p:cNvSpPr/>
          <p:nvPr/>
        </p:nvSpPr>
        <p:spPr>
          <a:xfrm>
            <a:off x="3399979" y="6122662"/>
            <a:ext cx="2567241" cy="643543"/>
          </a:xfrm>
          <a:prstGeom prst="wedgeRectCallout">
            <a:avLst>
              <a:gd name="adj1" fmla="val 1477"/>
              <a:gd name="adj2" fmla="val -102788"/>
            </a:avLst>
          </a:prstGeom>
          <a:solidFill>
            <a:srgbClr val="800000"/>
          </a:solidFill>
          <a:ln>
            <a:noFill/>
          </a:ln>
        </p:spPr>
        <p:style>
          <a:lnRef idx="2">
            <a:schemeClr val="accent2">
              <a:shade val="50000"/>
            </a:schemeClr>
          </a:lnRef>
          <a:fillRef idx="1">
            <a:schemeClr val="accent2"/>
          </a:fillRef>
          <a:effectRef idx="0">
            <a:schemeClr val="accent2"/>
          </a:effectRef>
          <a:fontRef idx="minor">
            <a:schemeClr val="lt1"/>
          </a:fontRef>
        </p:style>
        <p:txBody>
          <a:bodyPr/>
          <a:lstStyle/>
          <a:p>
            <a:pPr algn="ctr" fontAlgn="auto">
              <a:spcBef>
                <a:spcPts val="0"/>
              </a:spcBef>
              <a:spcAft>
                <a:spcPts val="0"/>
              </a:spcAft>
              <a:defRPr/>
            </a:pPr>
            <a:r>
              <a:rPr lang="en-US" dirty="0" smtClean="0"/>
              <a:t>Design and requirements analysis</a:t>
            </a:r>
            <a:endParaRPr lang="en-US" dirty="0" smtClean="0"/>
          </a:p>
          <a:p>
            <a:pPr algn="ctr" fontAlgn="auto">
              <a:spcBef>
                <a:spcPts val="0"/>
              </a:spcBef>
              <a:spcAft>
                <a:spcPts val="0"/>
              </a:spcAft>
              <a:defRPr/>
            </a:pPr>
            <a:endParaRPr lang="en-US" dirty="0"/>
          </a:p>
        </p:txBody>
      </p:sp>
      <p:sp>
        <p:nvSpPr>
          <p:cNvPr id="27" name="TextBox 26"/>
          <p:cNvSpPr txBox="1"/>
          <p:nvPr/>
        </p:nvSpPr>
        <p:spPr>
          <a:xfrm>
            <a:off x="2911433" y="4097943"/>
            <a:ext cx="3055787" cy="646331"/>
          </a:xfrm>
          <a:prstGeom prst="rect">
            <a:avLst/>
          </a:prstGeom>
          <a:noFill/>
        </p:spPr>
        <p:txBody>
          <a:bodyPr wrap="square" rtlCol="0">
            <a:spAutoFit/>
          </a:bodyPr>
          <a:lstStyle/>
          <a:p>
            <a:r>
              <a:rPr lang="en-US" dirty="0" smtClean="0"/>
              <a:t>Design documents comment on existing ontologies</a:t>
            </a:r>
            <a:endParaRPr lang="en-US" dirty="0"/>
          </a:p>
        </p:txBody>
      </p:sp>
    </p:spTree>
    <p:extLst>
      <p:ext uri="{BB962C8B-B14F-4D97-AF65-F5344CB8AC3E}">
        <p14:creationId xmlns:p14="http://schemas.microsoft.com/office/powerpoint/2010/main" val="37133257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Parallelogram 28"/>
          <p:cNvSpPr/>
          <p:nvPr/>
        </p:nvSpPr>
        <p:spPr>
          <a:xfrm>
            <a:off x="7276492" y="1079500"/>
            <a:ext cx="1065213" cy="647700"/>
          </a:xfrm>
          <a:prstGeom prst="parallelogram">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GO</a:t>
            </a:r>
            <a:endParaRPr lang="en-US" dirty="0">
              <a:solidFill>
                <a:srgbClr val="000000"/>
              </a:solidFill>
            </a:endParaRPr>
          </a:p>
        </p:txBody>
      </p:sp>
      <p:sp>
        <p:nvSpPr>
          <p:cNvPr id="28" name="Trapezoid 27"/>
          <p:cNvSpPr/>
          <p:nvPr/>
        </p:nvSpPr>
        <p:spPr>
          <a:xfrm>
            <a:off x="6131905" y="6007100"/>
            <a:ext cx="1040306" cy="682034"/>
          </a:xfrm>
          <a:prstGeom prst="trapezoid">
            <a:avLst/>
          </a:prstGeom>
          <a:solidFill>
            <a:schemeClr val="accent3">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CL</a:t>
            </a:r>
            <a:endParaRPr lang="en-US" dirty="0">
              <a:solidFill>
                <a:srgbClr val="000000"/>
              </a:solidFill>
            </a:endParaRPr>
          </a:p>
        </p:txBody>
      </p:sp>
      <p:sp>
        <p:nvSpPr>
          <p:cNvPr id="7" name="Rectangle 6"/>
          <p:cNvSpPr/>
          <p:nvPr/>
        </p:nvSpPr>
        <p:spPr bwMode="auto">
          <a:xfrm>
            <a:off x="6044592" y="2679700"/>
            <a:ext cx="850900" cy="369332"/>
          </a:xfrm>
          <a:prstGeom prst="rect">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wrap="square">
            <a:prstTxWarp prst="textNoShape">
              <a:avLst/>
            </a:prstTxWarp>
            <a:spAutoFit/>
          </a:bodyPr>
          <a:lstStyle/>
          <a:p>
            <a:pPr>
              <a:defRPr/>
            </a:pPr>
            <a:r>
              <a:rPr lang="en-US" dirty="0"/>
              <a:t>CARO</a:t>
            </a:r>
          </a:p>
        </p:txBody>
      </p:sp>
      <p:sp>
        <p:nvSpPr>
          <p:cNvPr id="8" name="Oval 5"/>
          <p:cNvSpPr>
            <a:spLocks noChangeArrowheads="1"/>
          </p:cNvSpPr>
          <p:nvPr/>
        </p:nvSpPr>
        <p:spPr bwMode="auto">
          <a:xfrm>
            <a:off x="7276492" y="3746500"/>
            <a:ext cx="1828800" cy="1371600"/>
          </a:xfrm>
          <a:prstGeom prst="ellipse">
            <a:avLst/>
          </a:prstGeom>
          <a:solidFill>
            <a:schemeClr val="accent1"/>
          </a:solidFill>
          <a:ln w="9525">
            <a:solidFill>
              <a:schemeClr val="tx1"/>
            </a:solidFill>
            <a:round/>
            <a:headEnd/>
            <a:tailEnd/>
          </a:ln>
        </p:spPr>
        <p:txBody>
          <a:bodyPr>
            <a:prstTxWarp prst="textNoShape">
              <a:avLst/>
            </a:prstTxWarp>
            <a:spAutoFit/>
          </a:bodyPr>
          <a:lstStyle/>
          <a:p>
            <a:endParaRPr lang="en-US"/>
          </a:p>
        </p:txBody>
      </p:sp>
      <p:sp>
        <p:nvSpPr>
          <p:cNvPr id="9" name="TextBox 6"/>
          <p:cNvSpPr txBox="1">
            <a:spLocks noChangeArrowheads="1"/>
          </p:cNvSpPr>
          <p:nvPr/>
        </p:nvSpPr>
        <p:spPr bwMode="auto">
          <a:xfrm>
            <a:off x="8082942" y="4279900"/>
            <a:ext cx="641350" cy="369888"/>
          </a:xfrm>
          <a:prstGeom prst="rect">
            <a:avLst/>
          </a:prstGeom>
          <a:noFill/>
          <a:ln w="9525">
            <a:noFill/>
            <a:miter lim="800000"/>
            <a:headEnd/>
            <a:tailEnd/>
          </a:ln>
        </p:spPr>
        <p:txBody>
          <a:bodyPr wrap="none">
            <a:prstTxWarp prst="textNoShape">
              <a:avLst/>
            </a:prstTxWarp>
            <a:spAutoFit/>
          </a:bodyPr>
          <a:lstStyle/>
          <a:p>
            <a:r>
              <a:rPr lang="en-US"/>
              <a:t>TAO</a:t>
            </a:r>
          </a:p>
        </p:txBody>
      </p:sp>
      <p:sp>
        <p:nvSpPr>
          <p:cNvPr id="10" name="Oval 7"/>
          <p:cNvSpPr>
            <a:spLocks noChangeArrowheads="1"/>
          </p:cNvSpPr>
          <p:nvPr/>
        </p:nvSpPr>
        <p:spPr bwMode="auto">
          <a:xfrm>
            <a:off x="4228492" y="3746500"/>
            <a:ext cx="1524000" cy="1371600"/>
          </a:xfrm>
          <a:prstGeom prst="ellipse">
            <a:avLst/>
          </a:prstGeom>
          <a:solidFill>
            <a:schemeClr val="accent1"/>
          </a:solidFill>
          <a:ln w="9525">
            <a:solidFill>
              <a:schemeClr val="tx1"/>
            </a:solidFill>
            <a:round/>
            <a:headEnd/>
            <a:tailEnd/>
          </a:ln>
        </p:spPr>
        <p:txBody>
          <a:bodyPr wrap="square">
            <a:prstTxWarp prst="textNoShape">
              <a:avLst/>
            </a:prstTxWarp>
            <a:spAutoFit/>
          </a:bodyPr>
          <a:lstStyle/>
          <a:p>
            <a:endParaRPr lang="en-US"/>
          </a:p>
        </p:txBody>
      </p:sp>
      <p:sp>
        <p:nvSpPr>
          <p:cNvPr id="11" name="TextBox 8"/>
          <p:cNvSpPr txBox="1">
            <a:spLocks noChangeArrowheads="1"/>
          </p:cNvSpPr>
          <p:nvPr/>
        </p:nvSpPr>
        <p:spPr bwMode="auto">
          <a:xfrm>
            <a:off x="4228492" y="4279900"/>
            <a:ext cx="684213" cy="369888"/>
          </a:xfrm>
          <a:prstGeom prst="rect">
            <a:avLst/>
          </a:prstGeom>
          <a:noFill/>
          <a:ln w="9525">
            <a:noFill/>
            <a:miter lim="800000"/>
            <a:headEnd/>
            <a:tailEnd/>
          </a:ln>
        </p:spPr>
        <p:txBody>
          <a:bodyPr wrap="none">
            <a:prstTxWarp prst="textNoShape">
              <a:avLst/>
            </a:prstTxWarp>
            <a:spAutoFit/>
          </a:bodyPr>
          <a:lstStyle/>
          <a:p>
            <a:r>
              <a:rPr lang="en-US" dirty="0"/>
              <a:t>AAO</a:t>
            </a:r>
          </a:p>
        </p:txBody>
      </p:sp>
      <p:sp>
        <p:nvSpPr>
          <p:cNvPr id="12" name="Isosceles Triangle 11"/>
          <p:cNvSpPr>
            <a:spLocks noChangeArrowheads="1"/>
          </p:cNvSpPr>
          <p:nvPr/>
        </p:nvSpPr>
        <p:spPr bwMode="auto">
          <a:xfrm>
            <a:off x="4609492" y="4356100"/>
            <a:ext cx="1143000" cy="1066800"/>
          </a:xfrm>
          <a:prstGeom prst="triangle">
            <a:avLst>
              <a:gd name="adj" fmla="val 50000"/>
            </a:avLst>
          </a:prstGeom>
          <a:solidFill>
            <a:srgbClr val="FF6600">
              <a:alpha val="18039"/>
            </a:srgbClr>
          </a:solidFill>
          <a:ln w="9525">
            <a:solidFill>
              <a:schemeClr val="tx1"/>
            </a:solidFill>
            <a:round/>
            <a:headEnd/>
            <a:tailEnd/>
          </a:ln>
        </p:spPr>
        <p:txBody>
          <a:bodyPr wrap="none">
            <a:prstTxWarp prst="textNoShape">
              <a:avLst/>
            </a:prstTxWarp>
            <a:spAutoFit/>
          </a:bodyPr>
          <a:lstStyle/>
          <a:p>
            <a:endParaRPr lang="en-US"/>
          </a:p>
        </p:txBody>
      </p:sp>
      <p:sp>
        <p:nvSpPr>
          <p:cNvPr id="13" name="Isosceles Triangle 12"/>
          <p:cNvSpPr>
            <a:spLocks noChangeArrowheads="1"/>
          </p:cNvSpPr>
          <p:nvPr/>
        </p:nvSpPr>
        <p:spPr bwMode="auto">
          <a:xfrm>
            <a:off x="7276492" y="4356100"/>
            <a:ext cx="1143000" cy="1066800"/>
          </a:xfrm>
          <a:prstGeom prst="triangle">
            <a:avLst>
              <a:gd name="adj" fmla="val 50000"/>
            </a:avLst>
          </a:prstGeom>
          <a:solidFill>
            <a:srgbClr val="FF6600">
              <a:alpha val="18039"/>
            </a:srgbClr>
          </a:solidFill>
          <a:ln w="9525">
            <a:solidFill>
              <a:schemeClr val="tx1"/>
            </a:solidFill>
            <a:round/>
            <a:headEnd/>
            <a:tailEnd/>
          </a:ln>
        </p:spPr>
        <p:txBody>
          <a:bodyPr wrap="none">
            <a:prstTxWarp prst="textNoShape">
              <a:avLst/>
            </a:prstTxWarp>
            <a:spAutoFit/>
          </a:bodyPr>
          <a:lstStyle/>
          <a:p>
            <a:endParaRPr lang="en-US"/>
          </a:p>
        </p:txBody>
      </p:sp>
      <p:sp>
        <p:nvSpPr>
          <p:cNvPr id="14" name="TextBox 13"/>
          <p:cNvSpPr txBox="1">
            <a:spLocks noChangeArrowheads="1"/>
          </p:cNvSpPr>
          <p:nvPr/>
        </p:nvSpPr>
        <p:spPr bwMode="auto">
          <a:xfrm>
            <a:off x="4685692" y="5041900"/>
            <a:ext cx="671513" cy="369888"/>
          </a:xfrm>
          <a:prstGeom prst="rect">
            <a:avLst/>
          </a:prstGeom>
          <a:noFill/>
          <a:ln w="9525">
            <a:noFill/>
            <a:miter lim="800000"/>
            <a:headEnd/>
            <a:tailEnd/>
          </a:ln>
        </p:spPr>
        <p:txBody>
          <a:bodyPr wrap="none">
            <a:prstTxWarp prst="textNoShape">
              <a:avLst/>
            </a:prstTxWarp>
            <a:spAutoFit/>
          </a:bodyPr>
          <a:lstStyle/>
          <a:p>
            <a:r>
              <a:rPr lang="en-US"/>
              <a:t>XAO</a:t>
            </a:r>
          </a:p>
        </p:txBody>
      </p:sp>
      <p:sp>
        <p:nvSpPr>
          <p:cNvPr id="15" name="TextBox 14"/>
          <p:cNvSpPr txBox="1">
            <a:spLocks noChangeArrowheads="1"/>
          </p:cNvSpPr>
          <p:nvPr/>
        </p:nvSpPr>
        <p:spPr bwMode="auto">
          <a:xfrm>
            <a:off x="7733692" y="5041900"/>
            <a:ext cx="608013" cy="369888"/>
          </a:xfrm>
          <a:prstGeom prst="rect">
            <a:avLst/>
          </a:prstGeom>
          <a:noFill/>
          <a:ln w="9525">
            <a:noFill/>
            <a:miter lim="800000"/>
            <a:headEnd/>
            <a:tailEnd/>
          </a:ln>
        </p:spPr>
        <p:txBody>
          <a:bodyPr wrap="none">
            <a:prstTxWarp prst="textNoShape">
              <a:avLst/>
            </a:prstTxWarp>
            <a:spAutoFit/>
          </a:bodyPr>
          <a:lstStyle/>
          <a:p>
            <a:r>
              <a:rPr lang="en-US"/>
              <a:t>ZFA</a:t>
            </a:r>
          </a:p>
        </p:txBody>
      </p:sp>
      <p:sp>
        <p:nvSpPr>
          <p:cNvPr id="16" name="Regular Pentagon 16"/>
          <p:cNvSpPr>
            <a:spLocks noChangeArrowheads="1"/>
          </p:cNvSpPr>
          <p:nvPr/>
        </p:nvSpPr>
        <p:spPr bwMode="auto">
          <a:xfrm>
            <a:off x="7428892" y="2451100"/>
            <a:ext cx="1066800" cy="914400"/>
          </a:xfrm>
          <a:prstGeom prst="pentagon">
            <a:avLst/>
          </a:prstGeom>
          <a:solidFill>
            <a:srgbClr val="660066">
              <a:alpha val="30980"/>
            </a:srgbClr>
          </a:solidFill>
          <a:ln w="9525">
            <a:solidFill>
              <a:schemeClr val="tx1"/>
            </a:solidFill>
            <a:round/>
            <a:headEnd/>
            <a:tailEnd/>
          </a:ln>
        </p:spPr>
        <p:txBody>
          <a:bodyPr wrap="none">
            <a:prstTxWarp prst="textNoShape">
              <a:avLst/>
            </a:prstTxWarp>
            <a:spAutoFit/>
          </a:bodyPr>
          <a:lstStyle/>
          <a:p>
            <a:endParaRPr lang="en-US"/>
          </a:p>
        </p:txBody>
      </p:sp>
      <p:sp>
        <p:nvSpPr>
          <p:cNvPr id="17" name="TextBox 17"/>
          <p:cNvSpPr txBox="1">
            <a:spLocks noChangeArrowheads="1"/>
          </p:cNvSpPr>
          <p:nvPr/>
        </p:nvSpPr>
        <p:spPr bwMode="auto">
          <a:xfrm>
            <a:off x="7809892" y="2755900"/>
            <a:ext cx="530225" cy="369888"/>
          </a:xfrm>
          <a:prstGeom prst="rect">
            <a:avLst/>
          </a:prstGeom>
          <a:noFill/>
          <a:ln w="9525">
            <a:noFill/>
            <a:miter lim="800000"/>
            <a:headEnd/>
            <a:tailEnd/>
          </a:ln>
        </p:spPr>
        <p:txBody>
          <a:bodyPr wrap="none">
            <a:prstTxWarp prst="textNoShape">
              <a:avLst/>
            </a:prstTxWarp>
            <a:spAutoFit/>
          </a:bodyPr>
          <a:lstStyle/>
          <a:p>
            <a:r>
              <a:rPr lang="en-US"/>
              <a:t>MA</a:t>
            </a:r>
          </a:p>
        </p:txBody>
      </p:sp>
      <p:sp>
        <p:nvSpPr>
          <p:cNvPr id="25" name="Diamond 24"/>
          <p:cNvSpPr/>
          <p:nvPr/>
        </p:nvSpPr>
        <p:spPr>
          <a:xfrm>
            <a:off x="4644696" y="1295400"/>
            <a:ext cx="1374496" cy="1066800"/>
          </a:xfrm>
          <a:prstGeom prst="diamond">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MP</a:t>
            </a:r>
            <a:endParaRPr lang="en-US" dirty="0">
              <a:solidFill>
                <a:schemeClr val="tx1"/>
              </a:solidFill>
            </a:endParaRPr>
          </a:p>
        </p:txBody>
      </p:sp>
      <p:sp>
        <p:nvSpPr>
          <p:cNvPr id="26" name="Oval 25"/>
          <p:cNvSpPr/>
          <p:nvPr/>
        </p:nvSpPr>
        <p:spPr>
          <a:xfrm>
            <a:off x="5219092" y="1231900"/>
            <a:ext cx="2863850" cy="4981740"/>
          </a:xfrm>
          <a:prstGeom prst="ellipse">
            <a:avLst/>
          </a:prstGeom>
          <a:solidFill>
            <a:schemeClr val="bg1">
              <a:lumMod val="75000"/>
              <a:alpha val="38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6397511" y="1791732"/>
            <a:ext cx="995961" cy="369332"/>
          </a:xfrm>
          <a:prstGeom prst="rect">
            <a:avLst/>
          </a:prstGeom>
          <a:noFill/>
        </p:spPr>
        <p:txBody>
          <a:bodyPr wrap="none" rtlCol="0">
            <a:spAutoFit/>
          </a:bodyPr>
          <a:lstStyle/>
          <a:p>
            <a:r>
              <a:rPr lang="en-US" dirty="0" smtClean="0"/>
              <a:t>UBERON</a:t>
            </a:r>
            <a:endParaRPr lang="en-US" dirty="0"/>
          </a:p>
        </p:txBody>
      </p:sp>
      <p:sp>
        <p:nvSpPr>
          <p:cNvPr id="32" name="Title 1"/>
          <p:cNvSpPr txBox="1">
            <a:spLocks/>
          </p:cNvSpPr>
          <p:nvPr/>
        </p:nvSpPr>
        <p:spPr>
          <a:xfrm>
            <a:off x="338665" y="127000"/>
            <a:ext cx="8555567" cy="782638"/>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600" b="1" dirty="0" smtClean="0">
                <a:latin typeface="+mj-lt"/>
                <a:ea typeface="+mj-ea"/>
                <a:cs typeface="+mj-cs"/>
              </a:rPr>
              <a:t>Your work affects others</a:t>
            </a:r>
            <a:endParaRPr kumimoji="0" lang="en-US" sz="3600" b="1" i="0" u="none" strike="noStrike" kern="1200" cap="none" spc="0" normalizeH="0" baseline="0" noProof="0" dirty="0" smtClean="0">
              <a:ln>
                <a:noFill/>
              </a:ln>
              <a:solidFill>
                <a:schemeClr val="tx1"/>
              </a:solidFill>
              <a:effectLst/>
              <a:uLnTx/>
              <a:uFillTx/>
              <a:latin typeface="+mj-lt"/>
              <a:ea typeface="+mj-ea"/>
              <a:cs typeface="+mj-cs"/>
            </a:endParaRPr>
          </a:p>
        </p:txBody>
      </p:sp>
      <p:pic>
        <p:nvPicPr>
          <p:cNvPr id="33" name="Picture 32"/>
          <p:cNvPicPr>
            <a:picLocks noChangeAspect="1"/>
          </p:cNvPicPr>
          <p:nvPr/>
        </p:nvPicPr>
        <p:blipFill>
          <a:blip r:embed="rId3"/>
          <a:stretch>
            <a:fillRect/>
          </a:stretch>
        </p:blipFill>
        <p:spPr>
          <a:xfrm>
            <a:off x="6053946" y="4091248"/>
            <a:ext cx="943109" cy="1117080"/>
          </a:xfrm>
          <a:prstGeom prst="rect">
            <a:avLst/>
          </a:prstGeom>
        </p:spPr>
      </p:pic>
      <p:sp>
        <p:nvSpPr>
          <p:cNvPr id="2" name="TextBox 1"/>
          <p:cNvSpPr txBox="1"/>
          <p:nvPr/>
        </p:nvSpPr>
        <p:spPr>
          <a:xfrm>
            <a:off x="191961" y="1079500"/>
            <a:ext cx="4075485" cy="5262979"/>
          </a:xfrm>
          <a:prstGeom prst="rect">
            <a:avLst/>
          </a:prstGeom>
          <a:noFill/>
        </p:spPr>
        <p:txBody>
          <a:bodyPr wrap="square" rtlCol="0">
            <a:spAutoFit/>
          </a:bodyPr>
          <a:lstStyle/>
          <a:p>
            <a:r>
              <a:rPr lang="en-US" sz="2400" dirty="0" smtClean="0"/>
              <a:t>Anatomy ontologies have very overlapping content</a:t>
            </a:r>
          </a:p>
          <a:p>
            <a:endParaRPr lang="en-US" sz="2400" dirty="0"/>
          </a:p>
          <a:p>
            <a:r>
              <a:rPr lang="en-US" sz="2400" dirty="0" smtClean="0"/>
              <a:t>We can reuse common design patterns gaining us:</a:t>
            </a:r>
          </a:p>
          <a:p>
            <a:pPr marL="285750" indent="-285750">
              <a:buFont typeface="Wingdings" charset="2"/>
              <a:buChar char="§"/>
            </a:pPr>
            <a:r>
              <a:rPr lang="en-US" sz="2400" dirty="0" smtClean="0"/>
              <a:t>Interoperability</a:t>
            </a:r>
          </a:p>
          <a:p>
            <a:pPr marL="285750" indent="-285750">
              <a:buFont typeface="Wingdings" charset="2"/>
              <a:buChar char="§"/>
            </a:pPr>
            <a:r>
              <a:rPr lang="en-US" sz="2400" dirty="0" smtClean="0"/>
              <a:t>Ease of implementation</a:t>
            </a:r>
          </a:p>
          <a:p>
            <a:pPr marL="285750" indent="-285750">
              <a:buFont typeface="Wingdings" charset="2"/>
              <a:buChar char="§"/>
            </a:pPr>
            <a:r>
              <a:rPr lang="en-US" sz="2400" dirty="0" smtClean="0"/>
              <a:t>Quality reasoning power</a:t>
            </a:r>
          </a:p>
          <a:p>
            <a:pPr marL="285750" indent="-285750">
              <a:buFont typeface="Wingdings" charset="2"/>
              <a:buChar char="§"/>
            </a:pPr>
            <a:r>
              <a:rPr lang="en-US" sz="2400" dirty="0" smtClean="0"/>
              <a:t>Decreased duplicative effort</a:t>
            </a:r>
          </a:p>
          <a:p>
            <a:pPr marL="285750" indent="-285750">
              <a:buFont typeface="Wingdings" charset="2"/>
              <a:buChar char="§"/>
            </a:pPr>
            <a:endParaRPr lang="en-US" sz="2400" dirty="0"/>
          </a:p>
          <a:p>
            <a:r>
              <a:rPr lang="en-US" sz="2400" dirty="0" smtClean="0"/>
              <a:t>It is likely nothing you do in an anatomy ontology will remain </a:t>
            </a:r>
            <a:r>
              <a:rPr lang="en-US" sz="2400" dirty="0" err="1" smtClean="0"/>
              <a:t>siloed</a:t>
            </a:r>
            <a:r>
              <a:rPr lang="en-US" sz="2400" dirty="0" smtClean="0"/>
              <a:t> - eventually it will matter in the greater context</a:t>
            </a:r>
            <a:endParaRPr lang="en-US" sz="2400" dirty="0"/>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Text Box 3"/>
          <p:cNvSpPr txBox="1">
            <a:spLocks noChangeArrowheads="1"/>
          </p:cNvSpPr>
          <p:nvPr/>
        </p:nvSpPr>
        <p:spPr bwMode="auto">
          <a:xfrm>
            <a:off x="1447800" y="304800"/>
            <a:ext cx="515342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3600" b="1" dirty="0" smtClean="0">
                <a:latin typeface="+mj-lt"/>
              </a:rPr>
              <a:t>Using CARO as a template</a:t>
            </a:r>
            <a:endParaRPr lang="en-US" sz="3600" b="1" dirty="0">
              <a:latin typeface="+mj-lt"/>
            </a:endParaRPr>
          </a:p>
        </p:txBody>
      </p:sp>
      <p:sp>
        <p:nvSpPr>
          <p:cNvPr id="24601" name="Rectangle 25"/>
          <p:cNvSpPr>
            <a:spLocks noChangeArrowheads="1"/>
          </p:cNvSpPr>
          <p:nvPr/>
        </p:nvSpPr>
        <p:spPr bwMode="auto">
          <a:xfrm>
            <a:off x="3886200" y="990600"/>
            <a:ext cx="7635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400">
                <a:solidFill>
                  <a:srgbClr val="FF0000"/>
                </a:solidFill>
                <a:latin typeface="Comic Sans MS" charset="0"/>
              </a:rPr>
              <a:t>is_a</a:t>
            </a:r>
          </a:p>
        </p:txBody>
      </p:sp>
      <p:sp>
        <p:nvSpPr>
          <p:cNvPr id="24602" name="Text Box 26"/>
          <p:cNvSpPr txBox="1">
            <a:spLocks noChangeArrowheads="1"/>
          </p:cNvSpPr>
          <p:nvPr/>
        </p:nvSpPr>
        <p:spPr bwMode="auto">
          <a:xfrm>
            <a:off x="995537" y="1218905"/>
            <a:ext cx="181116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400" b="1" dirty="0" err="1">
                <a:solidFill>
                  <a:srgbClr val="000000"/>
                </a:solidFill>
              </a:rPr>
              <a:t>zebrafish</a:t>
            </a:r>
            <a:r>
              <a:rPr lang="en-US" sz="2400" b="1" dirty="0">
                <a:solidFill>
                  <a:srgbClr val="000000"/>
                </a:solidFill>
              </a:rPr>
              <a:t> AO</a:t>
            </a:r>
          </a:p>
        </p:txBody>
      </p:sp>
      <p:sp>
        <p:nvSpPr>
          <p:cNvPr id="24603" name="Text Box 27"/>
          <p:cNvSpPr txBox="1">
            <a:spLocks noChangeArrowheads="1"/>
          </p:cNvSpPr>
          <p:nvPr/>
        </p:nvSpPr>
        <p:spPr bwMode="auto">
          <a:xfrm>
            <a:off x="6810917" y="726941"/>
            <a:ext cx="91548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400" b="1" dirty="0">
                <a:solidFill>
                  <a:srgbClr val="000000"/>
                </a:solidFill>
              </a:rPr>
              <a:t>CARO</a:t>
            </a:r>
          </a:p>
        </p:txBody>
      </p:sp>
      <p:sp>
        <p:nvSpPr>
          <p:cNvPr id="24605" name="Text Box 29"/>
          <p:cNvSpPr txBox="1">
            <a:spLocks noChangeArrowheads="1"/>
          </p:cNvSpPr>
          <p:nvPr/>
        </p:nvSpPr>
        <p:spPr bwMode="auto">
          <a:xfrm>
            <a:off x="5105400" y="6003925"/>
            <a:ext cx="39020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2000" b="1" dirty="0">
                <a:solidFill>
                  <a:schemeClr val="tx2"/>
                </a:solidFill>
              </a:rPr>
              <a:t>Cell and cell component are cross-referenced to GO</a:t>
            </a:r>
          </a:p>
        </p:txBody>
      </p:sp>
      <p:pic>
        <p:nvPicPr>
          <p:cNvPr id="24580" name="Picture 4"/>
          <p:cNvPicPr>
            <a:picLocks noChangeAspect="1" noChangeArrowheads="1"/>
          </p:cNvPicPr>
          <p:nvPr/>
        </p:nvPicPr>
        <p:blipFill>
          <a:blip r:embed="rId2">
            <a:extLst>
              <a:ext uri="{28A0092B-C50C-407E-A947-70E740481C1C}">
                <a14:useLocalDpi xmlns:a14="http://schemas.microsoft.com/office/drawing/2010/main" val="0"/>
              </a:ext>
            </a:extLst>
          </a:blip>
          <a:srcRect l="3365" t="13737" r="69051" b="47055"/>
          <a:stretch>
            <a:fillRect/>
          </a:stretch>
        </p:blipFill>
        <p:spPr bwMode="auto">
          <a:xfrm>
            <a:off x="381000" y="1722438"/>
            <a:ext cx="3495675" cy="3621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4581" name="Picture 5"/>
          <p:cNvPicPr>
            <a:picLocks noChangeAspect="1" noChangeArrowheads="1"/>
          </p:cNvPicPr>
          <p:nvPr/>
        </p:nvPicPr>
        <p:blipFill>
          <a:blip r:embed="rId3">
            <a:extLst>
              <a:ext uri="{28A0092B-C50C-407E-A947-70E740481C1C}">
                <a14:useLocalDpi xmlns:a14="http://schemas.microsoft.com/office/drawing/2010/main" val="0"/>
              </a:ext>
            </a:extLst>
          </a:blip>
          <a:srcRect l="2998" t="8858" r="65385" b="40021"/>
          <a:stretch>
            <a:fillRect/>
          </a:stretch>
        </p:blipFill>
        <p:spPr bwMode="auto">
          <a:xfrm>
            <a:off x="4908550" y="1143000"/>
            <a:ext cx="400685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4582" name="Line 6"/>
          <p:cNvSpPr>
            <a:spLocks noChangeShapeType="1"/>
          </p:cNvSpPr>
          <p:nvPr/>
        </p:nvSpPr>
        <p:spPr bwMode="auto">
          <a:xfrm flipV="1">
            <a:off x="2806700" y="1295400"/>
            <a:ext cx="2146300" cy="571500"/>
          </a:xfrm>
          <a:prstGeom prst="line">
            <a:avLst/>
          </a:prstGeom>
          <a:noFill/>
          <a:ln w="1905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4583" name="Line 7"/>
          <p:cNvSpPr>
            <a:spLocks noChangeShapeType="1"/>
          </p:cNvSpPr>
          <p:nvPr/>
        </p:nvSpPr>
        <p:spPr bwMode="auto">
          <a:xfrm flipV="1">
            <a:off x="2870200" y="1917700"/>
            <a:ext cx="2806700" cy="139700"/>
          </a:xfrm>
          <a:prstGeom prst="line">
            <a:avLst/>
          </a:prstGeom>
          <a:noFill/>
          <a:ln w="1905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4584" name="Line 8"/>
          <p:cNvSpPr>
            <a:spLocks noChangeShapeType="1"/>
          </p:cNvSpPr>
          <p:nvPr/>
        </p:nvSpPr>
        <p:spPr bwMode="auto">
          <a:xfrm flipV="1">
            <a:off x="3848100" y="2133600"/>
            <a:ext cx="2171700" cy="127000"/>
          </a:xfrm>
          <a:prstGeom prst="line">
            <a:avLst/>
          </a:prstGeom>
          <a:noFill/>
          <a:ln w="1905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4585" name="Line 9"/>
          <p:cNvSpPr>
            <a:spLocks noChangeShapeType="1"/>
          </p:cNvSpPr>
          <p:nvPr/>
        </p:nvSpPr>
        <p:spPr bwMode="auto">
          <a:xfrm flipV="1">
            <a:off x="3009900" y="2362200"/>
            <a:ext cx="3009900" cy="114300"/>
          </a:xfrm>
          <a:prstGeom prst="line">
            <a:avLst/>
          </a:prstGeom>
          <a:noFill/>
          <a:ln w="1905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4586" name="Line 10"/>
          <p:cNvSpPr>
            <a:spLocks noChangeShapeType="1"/>
          </p:cNvSpPr>
          <p:nvPr/>
        </p:nvSpPr>
        <p:spPr bwMode="auto">
          <a:xfrm flipV="1">
            <a:off x="3429000" y="2540000"/>
            <a:ext cx="3048000" cy="152400"/>
          </a:xfrm>
          <a:prstGeom prst="line">
            <a:avLst/>
          </a:prstGeom>
          <a:noFill/>
          <a:ln w="1905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4587" name="Line 11"/>
          <p:cNvSpPr>
            <a:spLocks noChangeShapeType="1"/>
          </p:cNvSpPr>
          <p:nvPr/>
        </p:nvSpPr>
        <p:spPr bwMode="auto">
          <a:xfrm flipV="1">
            <a:off x="3429000" y="2743200"/>
            <a:ext cx="3048000" cy="152400"/>
          </a:xfrm>
          <a:prstGeom prst="line">
            <a:avLst/>
          </a:prstGeom>
          <a:noFill/>
          <a:ln w="1905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4588" name="Line 12"/>
          <p:cNvSpPr>
            <a:spLocks noChangeShapeType="1"/>
          </p:cNvSpPr>
          <p:nvPr/>
        </p:nvSpPr>
        <p:spPr bwMode="auto">
          <a:xfrm flipV="1">
            <a:off x="1981200" y="2971800"/>
            <a:ext cx="4038600" cy="152400"/>
          </a:xfrm>
          <a:prstGeom prst="line">
            <a:avLst/>
          </a:prstGeom>
          <a:noFill/>
          <a:ln w="1905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4589" name="Line 13"/>
          <p:cNvSpPr>
            <a:spLocks noChangeShapeType="1"/>
          </p:cNvSpPr>
          <p:nvPr/>
        </p:nvSpPr>
        <p:spPr bwMode="auto">
          <a:xfrm>
            <a:off x="2971800" y="3352800"/>
            <a:ext cx="3048000" cy="50800"/>
          </a:xfrm>
          <a:prstGeom prst="line">
            <a:avLst/>
          </a:prstGeom>
          <a:noFill/>
          <a:ln w="1905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4590" name="Line 14"/>
          <p:cNvSpPr>
            <a:spLocks noChangeShapeType="1"/>
          </p:cNvSpPr>
          <p:nvPr/>
        </p:nvSpPr>
        <p:spPr bwMode="auto">
          <a:xfrm flipV="1">
            <a:off x="3505200" y="3606800"/>
            <a:ext cx="2565400" cy="139700"/>
          </a:xfrm>
          <a:prstGeom prst="line">
            <a:avLst/>
          </a:prstGeom>
          <a:noFill/>
          <a:ln w="1905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4591" name="Line 15"/>
          <p:cNvSpPr>
            <a:spLocks noChangeShapeType="1"/>
          </p:cNvSpPr>
          <p:nvPr/>
        </p:nvSpPr>
        <p:spPr bwMode="auto">
          <a:xfrm>
            <a:off x="3225800" y="3975100"/>
            <a:ext cx="2819400" cy="1066800"/>
          </a:xfrm>
          <a:prstGeom prst="line">
            <a:avLst/>
          </a:prstGeom>
          <a:noFill/>
          <a:ln w="1905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4592" name="Line 16"/>
          <p:cNvSpPr>
            <a:spLocks noChangeShapeType="1"/>
          </p:cNvSpPr>
          <p:nvPr/>
        </p:nvSpPr>
        <p:spPr bwMode="auto">
          <a:xfrm>
            <a:off x="3276600" y="4191000"/>
            <a:ext cx="2844800" cy="1104900"/>
          </a:xfrm>
          <a:prstGeom prst="line">
            <a:avLst/>
          </a:prstGeom>
          <a:noFill/>
          <a:ln w="1905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4593" name="Line 17"/>
          <p:cNvSpPr>
            <a:spLocks noChangeShapeType="1"/>
          </p:cNvSpPr>
          <p:nvPr/>
        </p:nvSpPr>
        <p:spPr bwMode="auto">
          <a:xfrm>
            <a:off x="2870200" y="4368800"/>
            <a:ext cx="3225800" cy="1117600"/>
          </a:xfrm>
          <a:prstGeom prst="line">
            <a:avLst/>
          </a:prstGeom>
          <a:noFill/>
          <a:ln w="1905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4594" name="Line 18"/>
          <p:cNvSpPr>
            <a:spLocks noChangeShapeType="1"/>
          </p:cNvSpPr>
          <p:nvPr/>
        </p:nvSpPr>
        <p:spPr bwMode="auto">
          <a:xfrm flipV="1">
            <a:off x="2870200" y="3835400"/>
            <a:ext cx="3187700" cy="749300"/>
          </a:xfrm>
          <a:prstGeom prst="line">
            <a:avLst/>
          </a:prstGeom>
          <a:noFill/>
          <a:ln w="1905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4595" name="Line 19"/>
          <p:cNvSpPr>
            <a:spLocks noChangeShapeType="1"/>
          </p:cNvSpPr>
          <p:nvPr/>
        </p:nvSpPr>
        <p:spPr bwMode="auto">
          <a:xfrm flipV="1">
            <a:off x="3276600" y="4457700"/>
            <a:ext cx="3619500" cy="342900"/>
          </a:xfrm>
          <a:prstGeom prst="line">
            <a:avLst/>
          </a:prstGeom>
          <a:noFill/>
          <a:ln w="1905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4596" name="Line 20"/>
          <p:cNvSpPr>
            <a:spLocks noChangeShapeType="1"/>
          </p:cNvSpPr>
          <p:nvPr/>
        </p:nvSpPr>
        <p:spPr bwMode="auto">
          <a:xfrm flipV="1">
            <a:off x="3175000" y="4660900"/>
            <a:ext cx="3708400" cy="355600"/>
          </a:xfrm>
          <a:prstGeom prst="line">
            <a:avLst/>
          </a:prstGeom>
          <a:noFill/>
          <a:ln w="1905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4597" name="Line 21"/>
          <p:cNvSpPr>
            <a:spLocks noChangeShapeType="1"/>
          </p:cNvSpPr>
          <p:nvPr/>
        </p:nvSpPr>
        <p:spPr bwMode="auto">
          <a:xfrm>
            <a:off x="3581400" y="5257800"/>
            <a:ext cx="2133600" cy="457200"/>
          </a:xfrm>
          <a:prstGeom prst="line">
            <a:avLst/>
          </a:prstGeom>
          <a:noFill/>
          <a:ln w="1905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4599" name="Rectangle 23"/>
          <p:cNvSpPr>
            <a:spLocks noChangeArrowheads="1"/>
          </p:cNvSpPr>
          <p:nvPr/>
        </p:nvSpPr>
        <p:spPr bwMode="auto">
          <a:xfrm>
            <a:off x="6565900" y="3073400"/>
            <a:ext cx="1206500" cy="215900"/>
          </a:xfrm>
          <a:prstGeom prst="rect">
            <a:avLst/>
          </a:prstGeom>
          <a:solidFill>
            <a:srgbClr val="FE72FF">
              <a:alpha val="27000"/>
            </a:srgbClr>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en-US">
              <a:solidFill>
                <a:srgbClr val="FFC1F8"/>
              </a:solidFill>
            </a:endParaRPr>
          </a:p>
        </p:txBody>
      </p:sp>
      <p:sp>
        <p:nvSpPr>
          <p:cNvPr id="24606" name="Rectangle 30"/>
          <p:cNvSpPr>
            <a:spLocks noChangeArrowheads="1"/>
          </p:cNvSpPr>
          <p:nvPr/>
        </p:nvSpPr>
        <p:spPr bwMode="auto">
          <a:xfrm>
            <a:off x="6565900" y="2832100"/>
            <a:ext cx="381000" cy="228600"/>
          </a:xfrm>
          <a:prstGeom prst="rect">
            <a:avLst/>
          </a:prstGeom>
          <a:solidFill>
            <a:srgbClr val="FE72FF">
              <a:alpha val="27000"/>
            </a:srgbClr>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en-US">
              <a:solidFill>
                <a:srgbClr val="FFC1F8"/>
              </a:solidFill>
            </a:endParaRPr>
          </a:p>
        </p:txBody>
      </p:sp>
      <p:sp>
        <p:nvSpPr>
          <p:cNvPr id="30" name="Rectangle 29"/>
          <p:cNvSpPr/>
          <p:nvPr/>
        </p:nvSpPr>
        <p:spPr>
          <a:xfrm>
            <a:off x="232608" y="219240"/>
            <a:ext cx="8692444" cy="6434666"/>
          </a:xfrm>
          <a:prstGeom prst="rect">
            <a:avLst/>
          </a:prstGeom>
          <a:noFill/>
          <a:ln w="19050" cap="flat" cmpd="sng" algn="ctr">
            <a:solidFill>
              <a:schemeClr val="tx2"/>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673225" y="5875007"/>
            <a:ext cx="3976563" cy="707886"/>
          </a:xfrm>
          <a:prstGeom prst="rect">
            <a:avLst/>
          </a:prstGeom>
          <a:noFill/>
        </p:spPr>
        <p:txBody>
          <a:bodyPr wrap="square" rtlCol="0">
            <a:spAutoFit/>
          </a:bodyPr>
          <a:lstStyle/>
          <a:p>
            <a:r>
              <a:rPr lang="en-US" sz="2000" b="1" dirty="0" err="1" smtClean="0">
                <a:solidFill>
                  <a:schemeClr val="tx2"/>
                </a:solidFill>
              </a:rPr>
              <a:t>Zebrafish</a:t>
            </a:r>
            <a:r>
              <a:rPr lang="en-US" sz="2000" b="1" dirty="0" smtClean="0">
                <a:solidFill>
                  <a:schemeClr val="tx2"/>
                </a:solidFill>
              </a:rPr>
              <a:t> classes are asserted to be subclasses of CARO classes</a:t>
            </a:r>
            <a:endParaRPr lang="en-US" sz="2000" b="1" dirty="0">
              <a:solidFill>
                <a:schemeClr val="tx2"/>
              </a:solidFill>
            </a:endParaRPr>
          </a:p>
        </p:txBody>
      </p:sp>
    </p:spTree>
    <p:extLst>
      <p:ext uri="{BB962C8B-B14F-4D97-AF65-F5344CB8AC3E}">
        <p14:creationId xmlns:p14="http://schemas.microsoft.com/office/powerpoint/2010/main" val="312180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25500"/>
            <a:ext cx="9144000" cy="5200650"/>
          </a:xfrm>
          <a:prstGeom prst="rect">
            <a:avLst/>
          </a:prstGeom>
        </p:spPr>
      </p:pic>
      <p:sp>
        <p:nvSpPr>
          <p:cNvPr id="3" name="Title 1"/>
          <p:cNvSpPr txBox="1">
            <a:spLocks/>
          </p:cNvSpPr>
          <p:nvPr/>
        </p:nvSpPr>
        <p:spPr>
          <a:xfrm>
            <a:off x="338665" y="127000"/>
            <a:ext cx="8555567" cy="782638"/>
          </a:xfrm>
          <a:prstGeom prst="rect">
            <a:avLst/>
          </a:prstGeom>
        </p:spPr>
        <p:txBody>
          <a:bodyPr vert="horz" lIns="91440" tIns="45720" rIns="91440" bIns="45720" rtlCol="0" anchor="ctr">
            <a:noAutofit/>
          </a:body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smtClean="0">
                <a:ln>
                  <a:noFill/>
                </a:ln>
                <a:solidFill>
                  <a:schemeClr val="tx1"/>
                </a:solidFill>
                <a:effectLst/>
                <a:uLnTx/>
                <a:uFillTx/>
                <a:latin typeface="+mj-lt"/>
                <a:ea typeface="+mj-ea"/>
                <a:cs typeface="+mj-cs"/>
              </a:rPr>
              <a:t>The OBO Foundry</a:t>
            </a:r>
            <a:endParaRPr kumimoji="0" lang="en-US" sz="3600" b="1"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4" name="TextBox 3"/>
          <p:cNvSpPr txBox="1"/>
          <p:nvPr/>
        </p:nvSpPr>
        <p:spPr>
          <a:xfrm>
            <a:off x="4919487" y="279990"/>
            <a:ext cx="3852337" cy="830997"/>
          </a:xfrm>
          <a:prstGeom prst="rect">
            <a:avLst/>
          </a:prstGeom>
          <a:noFill/>
        </p:spPr>
        <p:txBody>
          <a:bodyPr wrap="none" rtlCol="0">
            <a:spAutoFit/>
          </a:bodyPr>
          <a:lstStyle/>
          <a:p>
            <a:r>
              <a:rPr lang="en-US" sz="2400" dirty="0">
                <a:hlinkClick r:id="rId3"/>
              </a:rPr>
              <a:t>http://www.obofoundry.org</a:t>
            </a:r>
            <a:r>
              <a:rPr lang="en-US" sz="2400" dirty="0" smtClean="0">
                <a:hlinkClick r:id="rId3"/>
              </a:rPr>
              <a:t>/</a:t>
            </a:r>
            <a:endParaRPr lang="en-US" sz="2400" dirty="0" smtClean="0"/>
          </a:p>
          <a:p>
            <a:endParaRPr lang="en-US" sz="2400" dirty="0"/>
          </a:p>
        </p:txBody>
      </p:sp>
      <p:sp>
        <p:nvSpPr>
          <p:cNvPr id="5" name="TextBox 4"/>
          <p:cNvSpPr txBox="1"/>
          <p:nvPr/>
        </p:nvSpPr>
        <p:spPr>
          <a:xfrm>
            <a:off x="214208" y="6028795"/>
            <a:ext cx="8929793" cy="830997"/>
          </a:xfrm>
          <a:prstGeom prst="rect">
            <a:avLst/>
          </a:prstGeom>
          <a:noFill/>
        </p:spPr>
        <p:txBody>
          <a:bodyPr wrap="square" rtlCol="0">
            <a:spAutoFit/>
          </a:bodyPr>
          <a:lstStyle/>
          <a:p>
            <a:r>
              <a:rPr lang="en-US" sz="2400" dirty="0" smtClean="0"/>
              <a:t>More than just a website, it</a:t>
            </a:r>
            <a:r>
              <a:rPr lang="fr-FR" sz="2400" dirty="0" smtClean="0"/>
              <a:t>’</a:t>
            </a:r>
            <a:r>
              <a:rPr lang="en-US" sz="2400" dirty="0" smtClean="0"/>
              <a:t>s a community of ontology developers dedicated to working together using common principles</a:t>
            </a:r>
            <a:endParaRPr lang="en-US" sz="2400" dirty="0"/>
          </a:p>
        </p:txBody>
      </p:sp>
    </p:spTree>
    <p:extLst>
      <p:ext uri="{BB962C8B-B14F-4D97-AF65-F5344CB8AC3E}">
        <p14:creationId xmlns:p14="http://schemas.microsoft.com/office/powerpoint/2010/main" val="96123863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Metadata standards</a:t>
            </a:r>
            <a:endParaRPr lang="en-US" b="1" dirty="0"/>
          </a:p>
        </p:txBody>
      </p:sp>
      <p:sp>
        <p:nvSpPr>
          <p:cNvPr id="3" name="TextBox 2"/>
          <p:cNvSpPr txBox="1"/>
          <p:nvPr/>
        </p:nvSpPr>
        <p:spPr>
          <a:xfrm>
            <a:off x="290294" y="3732018"/>
            <a:ext cx="6776214" cy="1446550"/>
          </a:xfrm>
          <a:prstGeom prst="rect">
            <a:avLst/>
          </a:prstGeom>
          <a:noFill/>
        </p:spPr>
        <p:txBody>
          <a:bodyPr wrap="none" rtlCol="0">
            <a:spAutoFit/>
          </a:bodyPr>
          <a:lstStyle/>
          <a:p>
            <a:r>
              <a:rPr lang="en-US" sz="2400" b="1" dirty="0" smtClean="0"/>
              <a:t>OBO Annotation standards</a:t>
            </a:r>
          </a:p>
          <a:p>
            <a:r>
              <a:rPr lang="en-US" sz="2000" dirty="0">
                <a:hlinkClick r:id="rId2"/>
              </a:rPr>
              <a:t>http://www.geneontology.org/GO.format.obo-1_4.shtml#S.</a:t>
            </a:r>
            <a:r>
              <a:rPr lang="en-US" sz="2000" dirty="0" smtClean="0">
                <a:hlinkClick r:id="rId2"/>
              </a:rPr>
              <a:t>1.1</a:t>
            </a:r>
            <a:endParaRPr lang="en-US" sz="2000" dirty="0" smtClean="0"/>
          </a:p>
          <a:p>
            <a:endParaRPr lang="en-US" sz="2000" dirty="0" smtClean="0"/>
          </a:p>
          <a:p>
            <a:endParaRPr lang="en-US" sz="2400" b="1" dirty="0"/>
          </a:p>
        </p:txBody>
      </p:sp>
      <p:sp>
        <p:nvSpPr>
          <p:cNvPr id="4" name="TextBox 3"/>
          <p:cNvSpPr txBox="1"/>
          <p:nvPr/>
        </p:nvSpPr>
        <p:spPr>
          <a:xfrm>
            <a:off x="290294" y="4819331"/>
            <a:ext cx="5985683" cy="461665"/>
          </a:xfrm>
          <a:prstGeom prst="rect">
            <a:avLst/>
          </a:prstGeom>
          <a:noFill/>
        </p:spPr>
        <p:txBody>
          <a:bodyPr wrap="none" rtlCol="0">
            <a:spAutoFit/>
          </a:bodyPr>
          <a:lstStyle/>
          <a:p>
            <a:r>
              <a:rPr lang="en-US" sz="2400" b="1" dirty="0" smtClean="0"/>
              <a:t>Information Artifact Ontology Core Metadata</a:t>
            </a:r>
            <a:endParaRPr lang="en-US" sz="2400" b="1" dirty="0"/>
          </a:p>
        </p:txBody>
      </p:sp>
      <p:sp>
        <p:nvSpPr>
          <p:cNvPr id="5" name="TextBox 4"/>
          <p:cNvSpPr txBox="1"/>
          <p:nvPr/>
        </p:nvSpPr>
        <p:spPr>
          <a:xfrm>
            <a:off x="290294" y="5769789"/>
            <a:ext cx="8853706" cy="1508105"/>
          </a:xfrm>
          <a:prstGeom prst="rect">
            <a:avLst/>
          </a:prstGeom>
          <a:noFill/>
        </p:spPr>
        <p:txBody>
          <a:bodyPr wrap="none" rtlCol="0">
            <a:spAutoFit/>
          </a:bodyPr>
          <a:lstStyle/>
          <a:p>
            <a:r>
              <a:rPr lang="en-US" sz="2400" b="1" dirty="0" smtClean="0"/>
              <a:t>W3C standards:</a:t>
            </a:r>
          </a:p>
          <a:p>
            <a:r>
              <a:rPr lang="en-US" sz="2000" dirty="0">
                <a:hlinkClick r:id="rId3"/>
              </a:rPr>
              <a:t>http://www.w3.org/TR/2009/REC-owl2-quick-reference-20091027/#</a:t>
            </a:r>
            <a:r>
              <a:rPr lang="en-US" sz="2000" dirty="0" smtClean="0">
                <a:hlinkClick r:id="rId3"/>
              </a:rPr>
              <a:t>Annotations</a:t>
            </a:r>
            <a:endParaRPr lang="en-US" sz="2000" dirty="0" smtClean="0"/>
          </a:p>
          <a:p>
            <a:endParaRPr lang="en-US" sz="2400" b="1" dirty="0" smtClean="0"/>
          </a:p>
          <a:p>
            <a:endParaRPr lang="en-US" sz="2400" b="1" dirty="0" smtClean="0"/>
          </a:p>
        </p:txBody>
      </p:sp>
      <p:sp>
        <p:nvSpPr>
          <p:cNvPr id="6" name="Rectangle 5"/>
          <p:cNvSpPr/>
          <p:nvPr/>
        </p:nvSpPr>
        <p:spPr>
          <a:xfrm>
            <a:off x="232608" y="219240"/>
            <a:ext cx="8692444" cy="6434666"/>
          </a:xfrm>
          <a:prstGeom prst="rect">
            <a:avLst/>
          </a:prstGeom>
          <a:noFill/>
          <a:ln w="19050" cap="flat" cmpd="sng" algn="ctr">
            <a:solidFill>
              <a:schemeClr val="tx2"/>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232608" y="5193878"/>
            <a:ext cx="8692444" cy="707886"/>
          </a:xfrm>
          <a:prstGeom prst="rect">
            <a:avLst/>
          </a:prstGeom>
          <a:noFill/>
        </p:spPr>
        <p:txBody>
          <a:bodyPr wrap="square" rtlCol="0">
            <a:spAutoFit/>
          </a:bodyPr>
          <a:lstStyle/>
          <a:p>
            <a:r>
              <a:rPr lang="en-US" sz="2000" dirty="0">
                <a:hlinkClick r:id="rId4"/>
              </a:rPr>
              <a:t>http://code.google.com/p/information-artifact-ontology/wiki/</a:t>
            </a:r>
            <a:r>
              <a:rPr lang="en-US" sz="2000" dirty="0" smtClean="0">
                <a:hlinkClick r:id="rId4"/>
              </a:rPr>
              <a:t>OntologyMetadata</a:t>
            </a:r>
            <a:endParaRPr lang="en-US" sz="2000" dirty="0" smtClean="0"/>
          </a:p>
          <a:p>
            <a:endParaRPr lang="en-US" sz="2000" dirty="0"/>
          </a:p>
        </p:txBody>
      </p:sp>
      <p:sp>
        <p:nvSpPr>
          <p:cNvPr id="9" name="TextBox 8"/>
          <p:cNvSpPr txBox="1"/>
          <p:nvPr/>
        </p:nvSpPr>
        <p:spPr>
          <a:xfrm>
            <a:off x="290294" y="1534119"/>
            <a:ext cx="8692444" cy="1569660"/>
          </a:xfrm>
          <a:prstGeom prst="rect">
            <a:avLst/>
          </a:prstGeom>
          <a:noFill/>
        </p:spPr>
        <p:txBody>
          <a:bodyPr wrap="square" rtlCol="0">
            <a:spAutoFit/>
          </a:bodyPr>
          <a:lstStyle/>
          <a:p>
            <a:r>
              <a:rPr lang="en-US" sz="2400" b="1" dirty="0" smtClean="0">
                <a:solidFill>
                  <a:srgbClr val="1F497D"/>
                </a:solidFill>
              </a:rPr>
              <a:t>Just like a class or property definition, we all need to use annotation properties in the same way. Note that we are working towards full interoperability between OBO standards and the IAO core metadata ontology. </a:t>
            </a:r>
            <a:r>
              <a:rPr lang="en-US" sz="2400" b="1" dirty="0">
                <a:solidFill>
                  <a:srgbClr val="1F497D"/>
                </a:solidFill>
              </a:rPr>
              <a:t>Here are some </a:t>
            </a:r>
            <a:r>
              <a:rPr lang="en-US" sz="2400" b="1" dirty="0" smtClean="0">
                <a:solidFill>
                  <a:srgbClr val="1F497D"/>
                </a:solidFill>
              </a:rPr>
              <a:t>standards sources.: </a:t>
            </a:r>
            <a:endParaRPr lang="en-US" sz="2400" b="1" dirty="0">
              <a:solidFill>
                <a:srgbClr val="1F497D"/>
              </a:solidFill>
            </a:endParaRPr>
          </a:p>
        </p:txBody>
      </p:sp>
    </p:spTree>
    <p:extLst>
      <p:ext uri="{BB962C8B-B14F-4D97-AF65-F5344CB8AC3E}">
        <p14:creationId xmlns:p14="http://schemas.microsoft.com/office/powerpoint/2010/main" val="17743108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t>Ontology documentation</a:t>
            </a:r>
            <a:endParaRPr lang="en-US" sz="3600" b="1" dirty="0"/>
          </a:p>
        </p:txBody>
      </p:sp>
      <p:sp>
        <p:nvSpPr>
          <p:cNvPr id="3" name="TextBox 2"/>
          <p:cNvSpPr txBox="1"/>
          <p:nvPr/>
        </p:nvSpPr>
        <p:spPr>
          <a:xfrm>
            <a:off x="548017" y="1432407"/>
            <a:ext cx="8138783" cy="1815882"/>
          </a:xfrm>
          <a:prstGeom prst="rect">
            <a:avLst/>
          </a:prstGeom>
          <a:noFill/>
        </p:spPr>
        <p:txBody>
          <a:bodyPr wrap="square" rtlCol="0">
            <a:spAutoFit/>
          </a:bodyPr>
          <a:lstStyle/>
          <a:p>
            <a:r>
              <a:rPr lang="en-US" sz="2800" b="1" dirty="0" smtClean="0">
                <a:solidFill>
                  <a:schemeClr val="tx2"/>
                </a:solidFill>
              </a:rPr>
              <a:t>Where does it happen?</a:t>
            </a:r>
          </a:p>
          <a:p>
            <a:r>
              <a:rPr lang="en-US" sz="2800" b="1" dirty="0" smtClean="0">
                <a:solidFill>
                  <a:schemeClr val="tx2"/>
                </a:solidFill>
              </a:rPr>
              <a:t>Potentially too many places and at the same time, not enough!</a:t>
            </a:r>
          </a:p>
          <a:p>
            <a:endParaRPr lang="en-US" sz="2800" b="1" dirty="0">
              <a:solidFill>
                <a:schemeClr val="tx2"/>
              </a:solidFill>
            </a:endParaRPr>
          </a:p>
        </p:txBody>
      </p:sp>
      <p:sp>
        <p:nvSpPr>
          <p:cNvPr id="4" name="TextBox 3"/>
          <p:cNvSpPr txBox="1"/>
          <p:nvPr/>
        </p:nvSpPr>
        <p:spPr>
          <a:xfrm>
            <a:off x="232609" y="2829657"/>
            <a:ext cx="8692444" cy="3416320"/>
          </a:xfrm>
          <a:prstGeom prst="rect">
            <a:avLst/>
          </a:prstGeom>
          <a:noFill/>
        </p:spPr>
        <p:txBody>
          <a:bodyPr wrap="square" rtlCol="0">
            <a:spAutoFit/>
          </a:bodyPr>
          <a:lstStyle/>
          <a:p>
            <a:pPr marL="285750" indent="-285750">
              <a:buFont typeface="Wingdings" charset="2"/>
              <a:buChar char="§"/>
            </a:pPr>
            <a:r>
              <a:rPr lang="en-US" sz="2400" dirty="0" smtClean="0"/>
              <a:t>Wikis: a nice public way to describe the overall content. Examples: </a:t>
            </a:r>
            <a:r>
              <a:rPr lang="en-US" sz="2400" dirty="0" smtClean="0">
                <a:hlinkClick r:id="rId2"/>
              </a:rPr>
              <a:t>uberon.org</a:t>
            </a:r>
            <a:r>
              <a:rPr lang="en-US" sz="2400" dirty="0"/>
              <a:t>, </a:t>
            </a:r>
            <a:r>
              <a:rPr lang="en-US" sz="2400" dirty="0">
                <a:hlinkClick r:id="rId3"/>
              </a:rPr>
              <a:t>http://code.google.com/p/eagle-i/wiki/</a:t>
            </a:r>
            <a:r>
              <a:rPr lang="en-US" sz="2400" dirty="0" smtClean="0">
                <a:hlinkClick r:id="rId3"/>
              </a:rPr>
              <a:t>Documentation</a:t>
            </a:r>
            <a:endParaRPr lang="en-US" sz="2400" dirty="0" smtClean="0"/>
          </a:p>
          <a:p>
            <a:pPr marL="285750" indent="-285750">
              <a:buFont typeface="Wingdings" charset="2"/>
              <a:buChar char="§"/>
            </a:pPr>
            <a:r>
              <a:rPr lang="en-US" sz="2400" dirty="0"/>
              <a:t>C</a:t>
            </a:r>
            <a:r>
              <a:rPr lang="en-US" sz="2400" dirty="0" smtClean="0"/>
              <a:t>ommit messages. Example</a:t>
            </a:r>
            <a:r>
              <a:rPr lang="en-US" sz="2400" dirty="0"/>
              <a:t>: </a:t>
            </a:r>
            <a:r>
              <a:rPr lang="en-US" sz="2400" dirty="0">
                <a:hlinkClick r:id="rId4"/>
              </a:rPr>
              <a:t>https://code.google.com/p/cell-ontology/source/detail?r=</a:t>
            </a:r>
            <a:r>
              <a:rPr lang="en-US" sz="2400" dirty="0" smtClean="0">
                <a:hlinkClick r:id="rId4"/>
              </a:rPr>
              <a:t>44</a:t>
            </a:r>
            <a:endParaRPr lang="en-US" sz="2400" dirty="0" smtClean="0"/>
          </a:p>
          <a:p>
            <a:pPr marL="285750" indent="-285750">
              <a:buFont typeface="Wingdings" charset="2"/>
              <a:buChar char="§"/>
            </a:pPr>
            <a:r>
              <a:rPr lang="en-US" sz="2400" dirty="0" smtClean="0"/>
              <a:t>Releases and release notes</a:t>
            </a:r>
            <a:r>
              <a:rPr lang="en-US" sz="2400" dirty="0"/>
              <a:t>.</a:t>
            </a:r>
            <a:r>
              <a:rPr lang="en-US" sz="2400" dirty="0" smtClean="0"/>
              <a:t> </a:t>
            </a:r>
            <a:r>
              <a:rPr lang="en-US" sz="2400" dirty="0"/>
              <a:t>Example: </a:t>
            </a:r>
            <a:r>
              <a:rPr lang="en-US" sz="2400" dirty="0">
                <a:hlinkClick r:id="rId5"/>
              </a:rPr>
              <a:t>http://obi-ontology.org/page/Releases/2012-07-</a:t>
            </a:r>
            <a:r>
              <a:rPr lang="en-US" sz="2400" dirty="0" smtClean="0">
                <a:hlinkClick r:id="rId5"/>
              </a:rPr>
              <a:t>01</a:t>
            </a:r>
            <a:endParaRPr lang="en-US" sz="2400" dirty="0" smtClean="0"/>
          </a:p>
          <a:p>
            <a:pPr marL="285750" indent="-285750">
              <a:buFont typeface="Wingdings" charset="2"/>
              <a:buChar char="§"/>
            </a:pPr>
            <a:r>
              <a:rPr lang="en-US" sz="2400" dirty="0" smtClean="0"/>
              <a:t>Internal documentation </a:t>
            </a:r>
          </a:p>
          <a:p>
            <a:endParaRPr lang="en-US" sz="2400" dirty="0"/>
          </a:p>
        </p:txBody>
      </p:sp>
      <p:sp>
        <p:nvSpPr>
          <p:cNvPr id="5" name="Rectangle 4"/>
          <p:cNvSpPr/>
          <p:nvPr/>
        </p:nvSpPr>
        <p:spPr>
          <a:xfrm>
            <a:off x="232608" y="219240"/>
            <a:ext cx="8692444" cy="6434666"/>
          </a:xfrm>
          <a:prstGeom prst="rect">
            <a:avLst/>
          </a:prstGeom>
          <a:noFill/>
          <a:ln w="19050" cap="flat" cmpd="sng" algn="ctr">
            <a:solidFill>
              <a:schemeClr val="tx2"/>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1943172" y="5875007"/>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1043998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45"/>
            <a:ext cx="8229600" cy="1143000"/>
          </a:xfrm>
        </p:spPr>
        <p:txBody>
          <a:bodyPr>
            <a:normAutofit/>
          </a:bodyPr>
          <a:lstStyle/>
          <a:p>
            <a:r>
              <a:rPr lang="en-US" sz="3600" b="1" dirty="0" smtClean="0"/>
              <a:t>Internal documentation</a:t>
            </a:r>
            <a:endParaRPr lang="en-US" sz="3600" b="1" dirty="0"/>
          </a:p>
        </p:txBody>
      </p:sp>
      <p:pic>
        <p:nvPicPr>
          <p:cNvPr id="3" name="Picture 2"/>
          <p:cNvPicPr>
            <a:picLocks noChangeAspect="1"/>
          </p:cNvPicPr>
          <p:nvPr/>
        </p:nvPicPr>
        <p:blipFill>
          <a:blip r:embed="rId2"/>
          <a:stretch>
            <a:fillRect/>
          </a:stretch>
        </p:blipFill>
        <p:spPr>
          <a:xfrm>
            <a:off x="5232400" y="2658762"/>
            <a:ext cx="3454400" cy="3822700"/>
          </a:xfrm>
          <a:prstGeom prst="rect">
            <a:avLst/>
          </a:prstGeom>
        </p:spPr>
      </p:pic>
      <p:sp>
        <p:nvSpPr>
          <p:cNvPr id="4" name="Rectangle 3"/>
          <p:cNvSpPr/>
          <p:nvPr/>
        </p:nvSpPr>
        <p:spPr>
          <a:xfrm>
            <a:off x="627323" y="923220"/>
            <a:ext cx="8034613" cy="1569660"/>
          </a:xfrm>
          <a:prstGeom prst="rect">
            <a:avLst/>
          </a:prstGeom>
        </p:spPr>
        <p:txBody>
          <a:bodyPr wrap="square">
            <a:spAutoFit/>
          </a:bodyPr>
          <a:lstStyle/>
          <a:p>
            <a:r>
              <a:rPr lang="en-US" sz="2400" b="1" dirty="0" smtClean="0"/>
              <a:t>We have </a:t>
            </a:r>
            <a:r>
              <a:rPr lang="en-US" sz="2400" b="1" dirty="0"/>
              <a:t>a lot of annotation properties for this: Definitions, Definition source, Comments, Editor Notes, </a:t>
            </a:r>
            <a:r>
              <a:rPr lang="en-US" sz="2400" b="1" dirty="0" err="1"/>
              <a:t>Feedback_to</a:t>
            </a:r>
            <a:r>
              <a:rPr lang="en-US" sz="2400" b="1" dirty="0"/>
              <a:t>, etc. This is one of the best places to keep documentation of design choices- right in the ontology. </a:t>
            </a:r>
          </a:p>
        </p:txBody>
      </p:sp>
      <p:sp>
        <p:nvSpPr>
          <p:cNvPr id="5" name="TextBox 4"/>
          <p:cNvSpPr txBox="1"/>
          <p:nvPr/>
        </p:nvSpPr>
        <p:spPr>
          <a:xfrm>
            <a:off x="627323" y="3901372"/>
            <a:ext cx="4804377" cy="1200329"/>
          </a:xfrm>
          <a:prstGeom prst="rect">
            <a:avLst/>
          </a:prstGeom>
          <a:noFill/>
        </p:spPr>
        <p:txBody>
          <a:bodyPr wrap="square" rtlCol="0">
            <a:spAutoFit/>
          </a:bodyPr>
          <a:lstStyle/>
          <a:p>
            <a:r>
              <a:rPr lang="en-US" dirty="0">
                <a:hlinkClick r:id="rId3"/>
              </a:rPr>
              <a:t>http://reagent-ontology.googlecode.com/svn/trunk/src/ontology/reo.owl</a:t>
            </a:r>
            <a:endParaRPr lang="en-US" dirty="0"/>
          </a:p>
          <a:p>
            <a:endParaRPr lang="en-US" dirty="0" smtClean="0"/>
          </a:p>
          <a:p>
            <a:endParaRPr lang="en-US" dirty="0"/>
          </a:p>
        </p:txBody>
      </p:sp>
      <p:sp>
        <p:nvSpPr>
          <p:cNvPr id="6" name="TextBox 5"/>
          <p:cNvSpPr txBox="1"/>
          <p:nvPr/>
        </p:nvSpPr>
        <p:spPr>
          <a:xfrm>
            <a:off x="652186" y="2674061"/>
            <a:ext cx="4497973" cy="1200329"/>
          </a:xfrm>
          <a:prstGeom prst="rect">
            <a:avLst/>
          </a:prstGeom>
          <a:noFill/>
        </p:spPr>
        <p:txBody>
          <a:bodyPr wrap="square" rtlCol="0">
            <a:spAutoFit/>
          </a:bodyPr>
          <a:lstStyle/>
          <a:p>
            <a:r>
              <a:rPr lang="en-US" b="1" dirty="0" err="1" smtClean="0"/>
              <a:t>ReO</a:t>
            </a:r>
            <a:r>
              <a:rPr lang="en-US" b="1" dirty="0" smtClean="0"/>
              <a:t>- Reagent ontology- we are experimenting with defining more standard annotation properties. These will eventually go into IAO.</a:t>
            </a:r>
            <a:endParaRPr lang="en-US" b="1" dirty="0"/>
          </a:p>
        </p:txBody>
      </p:sp>
      <p:sp>
        <p:nvSpPr>
          <p:cNvPr id="7" name="TextBox 6"/>
          <p:cNvSpPr txBox="1"/>
          <p:nvPr/>
        </p:nvSpPr>
        <p:spPr>
          <a:xfrm>
            <a:off x="652186" y="5101701"/>
            <a:ext cx="4580214" cy="1200329"/>
          </a:xfrm>
          <a:prstGeom prst="rect">
            <a:avLst/>
          </a:prstGeom>
          <a:noFill/>
        </p:spPr>
        <p:txBody>
          <a:bodyPr wrap="square" rtlCol="0">
            <a:spAutoFit/>
          </a:bodyPr>
          <a:lstStyle/>
          <a:p>
            <a:r>
              <a:rPr lang="en-US" b="1" dirty="0" smtClean="0"/>
              <a:t>These properties allow query of the ontology – for example, generate term requests from all classes annotated with “</a:t>
            </a:r>
            <a:r>
              <a:rPr lang="en-US" b="1" dirty="0" err="1" smtClean="0"/>
              <a:t>requires_feedback_to</a:t>
            </a:r>
            <a:r>
              <a:rPr lang="en-US" b="1" dirty="0" smtClean="0"/>
              <a:t>”</a:t>
            </a:r>
            <a:endParaRPr lang="en-US" b="1" dirty="0"/>
          </a:p>
        </p:txBody>
      </p:sp>
    </p:spTree>
    <p:extLst>
      <p:ext uri="{BB962C8B-B14F-4D97-AF65-F5344CB8AC3E}">
        <p14:creationId xmlns:p14="http://schemas.microsoft.com/office/powerpoint/2010/main" val="17531410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b="1" dirty="0" smtClean="0"/>
              <a:t>When to obsolete</a:t>
            </a:r>
            <a:endParaRPr lang="en-US" b="1" dirty="0"/>
          </a:p>
        </p:txBody>
      </p:sp>
      <p:sp>
        <p:nvSpPr>
          <p:cNvPr id="4" name="TextBox 3"/>
          <p:cNvSpPr txBox="1"/>
          <p:nvPr/>
        </p:nvSpPr>
        <p:spPr>
          <a:xfrm>
            <a:off x="664482" y="959823"/>
            <a:ext cx="7560320" cy="1200328"/>
          </a:xfrm>
          <a:prstGeom prst="rect">
            <a:avLst/>
          </a:prstGeom>
          <a:noFill/>
        </p:spPr>
        <p:txBody>
          <a:bodyPr wrap="square" rtlCol="0">
            <a:spAutoFit/>
          </a:bodyPr>
          <a:lstStyle/>
          <a:p>
            <a:r>
              <a:rPr lang="en-US" sz="2400" dirty="0" smtClean="0"/>
              <a:t>Why are we discussing this in the communities section? </a:t>
            </a:r>
          </a:p>
          <a:p>
            <a:r>
              <a:rPr lang="en-US" sz="2400" dirty="0" smtClean="0"/>
              <a:t>	Because deprecating a class and the reasons for doing so are incredibly important to your community of users</a:t>
            </a:r>
            <a:endParaRPr lang="en-US" sz="2400" dirty="0"/>
          </a:p>
        </p:txBody>
      </p:sp>
      <p:sp>
        <p:nvSpPr>
          <p:cNvPr id="5" name="TextBox 4"/>
          <p:cNvSpPr txBox="1"/>
          <p:nvPr/>
        </p:nvSpPr>
        <p:spPr>
          <a:xfrm>
            <a:off x="1801482" y="1820751"/>
            <a:ext cx="5530029" cy="830997"/>
          </a:xfrm>
          <a:prstGeom prst="rect">
            <a:avLst/>
          </a:prstGeom>
          <a:noFill/>
        </p:spPr>
        <p:txBody>
          <a:bodyPr wrap="none" rtlCol="0">
            <a:spAutoFit/>
          </a:bodyPr>
          <a:lstStyle/>
          <a:p>
            <a:r>
              <a:rPr lang="en-US" sz="2400" b="1" dirty="0" smtClean="0">
                <a:solidFill>
                  <a:srgbClr val="FF0000"/>
                </a:solidFill>
              </a:rPr>
              <a:t>Deprecate = Obsolete </a:t>
            </a:r>
            <a:r>
              <a:rPr lang="en-US" sz="4800" b="1" dirty="0" smtClean="0">
                <a:solidFill>
                  <a:srgbClr val="FF0000"/>
                </a:solidFill>
              </a:rPr>
              <a:t>≠</a:t>
            </a:r>
            <a:r>
              <a:rPr lang="en-US" sz="2400" b="1" dirty="0" smtClean="0">
                <a:solidFill>
                  <a:srgbClr val="FF0000"/>
                </a:solidFill>
              </a:rPr>
              <a:t> Destroy = Delete</a:t>
            </a:r>
            <a:endParaRPr lang="en-US" sz="2400" b="1" dirty="0">
              <a:solidFill>
                <a:srgbClr val="FF0000"/>
              </a:solidFill>
            </a:endParaRPr>
          </a:p>
        </p:txBody>
      </p:sp>
      <p:sp>
        <p:nvSpPr>
          <p:cNvPr id="6" name="TextBox 5"/>
          <p:cNvSpPr txBox="1"/>
          <p:nvPr/>
        </p:nvSpPr>
        <p:spPr>
          <a:xfrm>
            <a:off x="339624" y="2691273"/>
            <a:ext cx="8549658" cy="4524316"/>
          </a:xfrm>
          <a:prstGeom prst="rect">
            <a:avLst/>
          </a:prstGeom>
          <a:noFill/>
        </p:spPr>
        <p:txBody>
          <a:bodyPr wrap="square" rtlCol="0">
            <a:spAutoFit/>
          </a:bodyPr>
          <a:lstStyle/>
          <a:p>
            <a:pPr marL="342900" indent="-342900">
              <a:buFont typeface="+mj-lt"/>
              <a:buAutoNum type="arabicPeriod"/>
            </a:pPr>
            <a:r>
              <a:rPr lang="en-US" b="1" dirty="0" smtClean="0"/>
              <a:t>Has your ontology been made available to the public? If yes, consider obsoleting rather than deleting. (Note- keeping your ontology in </a:t>
            </a:r>
            <a:r>
              <a:rPr lang="en-US" b="1" dirty="0" err="1"/>
              <a:t>G</a:t>
            </a:r>
            <a:r>
              <a:rPr lang="en-US" b="1" dirty="0" err="1" smtClean="0"/>
              <a:t>oogleCode</a:t>
            </a:r>
            <a:r>
              <a:rPr lang="en-US" b="1" dirty="0" smtClean="0"/>
              <a:t> is public!! Once an ID is out in the wild, it needs to be tracked.)</a:t>
            </a:r>
          </a:p>
          <a:p>
            <a:endParaRPr lang="en-US" b="1" dirty="0"/>
          </a:p>
          <a:p>
            <a:pPr marL="342900" indent="-342900">
              <a:buFont typeface="+mj-lt"/>
              <a:buAutoNum type="arabicPeriod"/>
            </a:pPr>
            <a:r>
              <a:rPr lang="en-US" b="1" dirty="0" smtClean="0"/>
              <a:t>Has the text or logical definition of the class or property changed substantially? Remember, the ID is attached to the logical/non-logical definition, NOT the label. Changing a label does not require obsolescence.</a:t>
            </a:r>
          </a:p>
          <a:p>
            <a:pPr marL="342900" indent="-342900">
              <a:buFont typeface="+mj-lt"/>
              <a:buAutoNum type="arabicPeriod"/>
            </a:pPr>
            <a:endParaRPr lang="en-US" b="1" dirty="0"/>
          </a:p>
          <a:p>
            <a:pPr marL="342900" indent="-342900">
              <a:buFont typeface="+mj-lt"/>
              <a:buAutoNum type="arabicPeriod"/>
            </a:pPr>
            <a:r>
              <a:rPr lang="en-US" b="1" dirty="0" smtClean="0"/>
              <a:t>Is the term confounded and needs to be split or merged into another class? Consider using the </a:t>
            </a:r>
            <a:r>
              <a:rPr lang="en-US" b="1" i="1" dirty="0" err="1"/>
              <a:t>r</a:t>
            </a:r>
            <a:r>
              <a:rPr lang="en-US" b="1" i="1" dirty="0" err="1" smtClean="0"/>
              <a:t>eplaced_by</a:t>
            </a:r>
            <a:r>
              <a:rPr lang="en-US" b="1" dirty="0" smtClean="0"/>
              <a:t> or </a:t>
            </a:r>
            <a:r>
              <a:rPr lang="en-US" b="1" i="1" dirty="0"/>
              <a:t>c</a:t>
            </a:r>
            <a:r>
              <a:rPr lang="en-US" b="1" i="1" dirty="0" smtClean="0"/>
              <a:t>onsider</a:t>
            </a:r>
            <a:r>
              <a:rPr lang="en-US" b="1" dirty="0" smtClean="0"/>
              <a:t> annotation properties on obsoleted entities to point users to the right new entities</a:t>
            </a:r>
          </a:p>
          <a:p>
            <a:pPr marL="342900" indent="-342900">
              <a:buFont typeface="+mj-lt"/>
              <a:buAutoNum type="arabicPeriod"/>
            </a:pPr>
            <a:endParaRPr lang="en-US" b="1" dirty="0"/>
          </a:p>
          <a:p>
            <a:pPr marL="342900" indent="-342900">
              <a:buFont typeface="+mj-lt"/>
              <a:buAutoNum type="arabicPeriod"/>
            </a:pPr>
            <a:r>
              <a:rPr lang="en-US" b="1" dirty="0" smtClean="0"/>
              <a:t>Communicate ontology changes, in particular obsolescence, in release notes and VC commits</a:t>
            </a:r>
          </a:p>
          <a:p>
            <a:pPr marL="342900" indent="-342900">
              <a:buFont typeface="+mj-lt"/>
              <a:buAutoNum type="arabicPeriod"/>
            </a:pPr>
            <a:endParaRPr lang="en-US" b="1" dirty="0" smtClean="0"/>
          </a:p>
          <a:p>
            <a:pPr marL="342900" indent="-342900">
              <a:buFont typeface="+mj-lt"/>
              <a:buAutoNum type="arabicPeriod"/>
            </a:pPr>
            <a:endParaRPr lang="en-US" b="1" dirty="0"/>
          </a:p>
        </p:txBody>
      </p:sp>
      <p:sp>
        <p:nvSpPr>
          <p:cNvPr id="7" name="Rectangle 6"/>
          <p:cNvSpPr/>
          <p:nvPr/>
        </p:nvSpPr>
        <p:spPr>
          <a:xfrm>
            <a:off x="232608" y="219240"/>
            <a:ext cx="8692444" cy="6434666"/>
          </a:xfrm>
          <a:prstGeom prst="rect">
            <a:avLst/>
          </a:prstGeom>
          <a:noFill/>
          <a:ln w="19050" cap="flat" cmpd="sng" algn="ctr">
            <a:solidFill>
              <a:schemeClr val="tx2"/>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55308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b="1" dirty="0" smtClean="0"/>
              <a:t>Feeling the love? </a:t>
            </a:r>
            <a:endParaRPr lang="en-US" b="1" dirty="0"/>
          </a:p>
        </p:txBody>
      </p:sp>
      <p:sp>
        <p:nvSpPr>
          <p:cNvPr id="3" name="Rectangle 2"/>
          <p:cNvSpPr/>
          <p:nvPr/>
        </p:nvSpPr>
        <p:spPr>
          <a:xfrm>
            <a:off x="232608" y="219240"/>
            <a:ext cx="8692444" cy="6434666"/>
          </a:xfrm>
          <a:prstGeom prst="rect">
            <a:avLst/>
          </a:prstGeom>
          <a:noFill/>
          <a:ln w="19050" cap="flat" cmpd="sng" algn="ctr">
            <a:solidFill>
              <a:schemeClr val="tx2"/>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3067284" y="5400723"/>
            <a:ext cx="3009433" cy="646331"/>
          </a:xfrm>
          <a:prstGeom prst="rect">
            <a:avLst/>
          </a:prstGeom>
          <a:noFill/>
        </p:spPr>
        <p:txBody>
          <a:bodyPr wrap="none" rtlCol="0">
            <a:spAutoFit/>
          </a:bodyPr>
          <a:lstStyle/>
          <a:p>
            <a:r>
              <a:rPr lang="en-US" sz="3600" b="1" dirty="0" smtClean="0">
                <a:solidFill>
                  <a:srgbClr val="1F497D"/>
                </a:solidFill>
              </a:rPr>
              <a:t>Find a partner.</a:t>
            </a:r>
            <a:endParaRPr lang="en-US" sz="3600" b="1" dirty="0">
              <a:solidFill>
                <a:srgbClr val="1F497D"/>
              </a:solidFill>
            </a:endParaRPr>
          </a:p>
        </p:txBody>
      </p:sp>
      <p:pic>
        <p:nvPicPr>
          <p:cNvPr id="5" name="Picture 4"/>
          <p:cNvPicPr>
            <a:picLocks noChangeAspect="1"/>
          </p:cNvPicPr>
          <p:nvPr/>
        </p:nvPicPr>
        <p:blipFill>
          <a:blip r:embed="rId2"/>
          <a:stretch>
            <a:fillRect/>
          </a:stretch>
        </p:blipFill>
        <p:spPr>
          <a:xfrm rot="5400000">
            <a:off x="3200400" y="319088"/>
            <a:ext cx="2743200" cy="4940300"/>
          </a:xfrm>
          <a:prstGeom prst="rect">
            <a:avLst/>
          </a:prstGeom>
        </p:spPr>
      </p:pic>
      <p:sp>
        <p:nvSpPr>
          <p:cNvPr id="6" name="TextBox 5"/>
          <p:cNvSpPr txBox="1"/>
          <p:nvPr/>
        </p:nvSpPr>
        <p:spPr>
          <a:xfrm>
            <a:off x="1988870" y="4160569"/>
            <a:ext cx="5160387" cy="307777"/>
          </a:xfrm>
          <a:prstGeom prst="rect">
            <a:avLst/>
          </a:prstGeom>
          <a:noFill/>
        </p:spPr>
        <p:txBody>
          <a:bodyPr wrap="none" rtlCol="0">
            <a:spAutoFit/>
          </a:bodyPr>
          <a:lstStyle/>
          <a:p>
            <a:r>
              <a:rPr lang="en-US" sz="1400"/>
              <a:t>http://</a:t>
            </a:r>
            <a:r>
              <a:rPr lang="en-US" sz="1400" dirty="0" err="1"/>
              <a:t>www.whatsthatbug.com</a:t>
            </a:r>
            <a:r>
              <a:rPr lang="en-US" sz="1400" dirty="0"/>
              <a:t>/2008/07/05/mating-</a:t>
            </a:r>
            <a:r>
              <a:rPr lang="en-US" sz="1400" dirty="0" err="1"/>
              <a:t>boxelder</a:t>
            </a:r>
            <a:r>
              <a:rPr lang="en-US" sz="1400" dirty="0"/>
              <a:t>-bugs/</a:t>
            </a:r>
          </a:p>
        </p:txBody>
      </p:sp>
    </p:spTree>
    <p:extLst>
      <p:ext uri="{BB962C8B-B14F-4D97-AF65-F5344CB8AC3E}">
        <p14:creationId xmlns:p14="http://schemas.microsoft.com/office/powerpoint/2010/main" val="883195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665" y="104008"/>
            <a:ext cx="8229600" cy="1143000"/>
          </a:xfrm>
        </p:spPr>
        <p:txBody>
          <a:bodyPr/>
          <a:lstStyle/>
          <a:p>
            <a:pPr algn="l"/>
            <a:r>
              <a:rPr lang="en-US" b="1" dirty="0" smtClean="0"/>
              <a:t>      </a:t>
            </a:r>
            <a:r>
              <a:rPr lang="en-US" b="1" dirty="0" err="1" smtClean="0"/>
              <a:t>Bioportal</a:t>
            </a:r>
            <a:endParaRPr lang="en-US" b="1" dirty="0"/>
          </a:p>
        </p:txBody>
      </p:sp>
      <p:sp>
        <p:nvSpPr>
          <p:cNvPr id="3" name="TextBox 2"/>
          <p:cNvSpPr txBox="1"/>
          <p:nvPr/>
        </p:nvSpPr>
        <p:spPr>
          <a:xfrm>
            <a:off x="4452465" y="642574"/>
            <a:ext cx="4365298" cy="830997"/>
          </a:xfrm>
          <a:prstGeom prst="rect">
            <a:avLst/>
          </a:prstGeom>
          <a:noFill/>
        </p:spPr>
        <p:txBody>
          <a:bodyPr wrap="none" rtlCol="0">
            <a:spAutoFit/>
          </a:bodyPr>
          <a:lstStyle/>
          <a:p>
            <a:r>
              <a:rPr lang="en-US" sz="2400" dirty="0">
                <a:hlinkClick r:id="rId2"/>
              </a:rPr>
              <a:t>http://bioportal.bioontology.org</a:t>
            </a:r>
            <a:r>
              <a:rPr lang="en-US" sz="2400" dirty="0" smtClean="0">
                <a:hlinkClick r:id="rId2"/>
              </a:rPr>
              <a:t>/</a:t>
            </a:r>
            <a:endParaRPr lang="en-US" sz="2400" dirty="0" smtClean="0"/>
          </a:p>
          <a:p>
            <a:endParaRPr lang="en-US" sz="2400" dirty="0"/>
          </a:p>
        </p:txBody>
      </p:sp>
      <p:pic>
        <p:nvPicPr>
          <p:cNvPr id="4" name="Picture 3"/>
          <p:cNvPicPr>
            <a:picLocks noChangeAspect="1"/>
          </p:cNvPicPr>
          <p:nvPr/>
        </p:nvPicPr>
        <p:blipFill rotWithShape="1">
          <a:blip r:embed="rId3"/>
          <a:srcRect t="4494" b="5561"/>
          <a:stretch/>
        </p:blipFill>
        <p:spPr>
          <a:xfrm>
            <a:off x="0" y="1208662"/>
            <a:ext cx="9144000" cy="4696946"/>
          </a:xfrm>
          <a:prstGeom prst="rect">
            <a:avLst/>
          </a:prstGeom>
        </p:spPr>
      </p:pic>
      <p:sp>
        <p:nvSpPr>
          <p:cNvPr id="5" name="TextBox 4"/>
          <p:cNvSpPr txBox="1"/>
          <p:nvPr/>
        </p:nvSpPr>
        <p:spPr>
          <a:xfrm>
            <a:off x="397820" y="6135888"/>
            <a:ext cx="8093993" cy="461665"/>
          </a:xfrm>
          <a:prstGeom prst="rect">
            <a:avLst/>
          </a:prstGeom>
          <a:noFill/>
        </p:spPr>
        <p:txBody>
          <a:bodyPr wrap="square" rtlCol="0">
            <a:spAutoFit/>
          </a:bodyPr>
          <a:lstStyle/>
          <a:p>
            <a:r>
              <a:rPr lang="en-US" sz="2400" dirty="0" smtClean="0"/>
              <a:t>A library of ontologies and ontology related services</a:t>
            </a:r>
            <a:endParaRPr lang="en-US" sz="2400" dirty="0"/>
          </a:p>
        </p:txBody>
      </p:sp>
    </p:spTree>
    <p:extLst>
      <p:ext uri="{BB962C8B-B14F-4D97-AF65-F5344CB8AC3E}">
        <p14:creationId xmlns:p14="http://schemas.microsoft.com/office/powerpoint/2010/main" val="357724873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394" y="136947"/>
            <a:ext cx="8229600" cy="1143000"/>
          </a:xfrm>
        </p:spPr>
        <p:txBody>
          <a:bodyPr/>
          <a:lstStyle/>
          <a:p>
            <a:pPr algn="l"/>
            <a:r>
              <a:rPr lang="en-US" b="1" dirty="0" smtClean="0"/>
              <a:t>Ontology Lookup Service</a:t>
            </a:r>
            <a:endParaRPr lang="en-US" b="1" dirty="0"/>
          </a:p>
        </p:txBody>
      </p:sp>
      <p:sp>
        <p:nvSpPr>
          <p:cNvPr id="3" name="Rectangle 2"/>
          <p:cNvSpPr/>
          <p:nvPr/>
        </p:nvSpPr>
        <p:spPr>
          <a:xfrm>
            <a:off x="3957965" y="1002139"/>
            <a:ext cx="5186035" cy="830997"/>
          </a:xfrm>
          <a:prstGeom prst="rect">
            <a:avLst/>
          </a:prstGeom>
        </p:spPr>
        <p:txBody>
          <a:bodyPr wrap="none">
            <a:spAutoFit/>
          </a:bodyPr>
          <a:lstStyle/>
          <a:p>
            <a:r>
              <a:rPr lang="en-US" sz="2400" dirty="0">
                <a:hlinkClick r:id="rId2"/>
              </a:rPr>
              <a:t>http://www.ebi.ac.uk/ontology-lookup</a:t>
            </a:r>
            <a:r>
              <a:rPr lang="en-US" sz="2400" dirty="0" smtClean="0">
                <a:hlinkClick r:id="rId2"/>
              </a:rPr>
              <a:t>/</a:t>
            </a:r>
            <a:endParaRPr lang="en-US" sz="2400" dirty="0" smtClean="0"/>
          </a:p>
          <a:p>
            <a:endParaRPr lang="en-US" sz="2400" dirty="0"/>
          </a:p>
        </p:txBody>
      </p:sp>
      <p:pic>
        <p:nvPicPr>
          <p:cNvPr id="4" name="Picture 3"/>
          <p:cNvPicPr>
            <a:picLocks noChangeAspect="1"/>
          </p:cNvPicPr>
          <p:nvPr/>
        </p:nvPicPr>
        <p:blipFill rotWithShape="1">
          <a:blip r:embed="rId3"/>
          <a:srcRect t="3776" b="5933"/>
          <a:stretch/>
        </p:blipFill>
        <p:spPr>
          <a:xfrm>
            <a:off x="0" y="1833136"/>
            <a:ext cx="9144000" cy="4715049"/>
          </a:xfrm>
          <a:prstGeom prst="rect">
            <a:avLst/>
          </a:prstGeom>
        </p:spPr>
      </p:pic>
    </p:spTree>
    <p:extLst>
      <p:ext uri="{BB962C8B-B14F-4D97-AF65-F5344CB8AC3E}">
        <p14:creationId xmlns:p14="http://schemas.microsoft.com/office/powerpoint/2010/main" val="219146606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394" y="136947"/>
            <a:ext cx="8229600" cy="1143000"/>
          </a:xfrm>
        </p:spPr>
        <p:txBody>
          <a:bodyPr/>
          <a:lstStyle/>
          <a:p>
            <a:pPr algn="l"/>
            <a:r>
              <a:rPr lang="en-US" b="1" dirty="0" smtClean="0"/>
              <a:t>Ontology Lookup Service</a:t>
            </a:r>
            <a:endParaRPr lang="en-US" b="1" dirty="0"/>
          </a:p>
        </p:txBody>
      </p:sp>
      <p:sp>
        <p:nvSpPr>
          <p:cNvPr id="5" name="TextBox 4"/>
          <p:cNvSpPr txBox="1"/>
          <p:nvPr/>
        </p:nvSpPr>
        <p:spPr>
          <a:xfrm>
            <a:off x="122404" y="6086788"/>
            <a:ext cx="4643819" cy="461665"/>
          </a:xfrm>
          <a:prstGeom prst="rect">
            <a:avLst/>
          </a:prstGeom>
          <a:noFill/>
        </p:spPr>
        <p:txBody>
          <a:bodyPr wrap="none" rtlCol="0">
            <a:spAutoFit/>
          </a:bodyPr>
          <a:lstStyle/>
          <a:p>
            <a:r>
              <a:rPr lang="en-US" sz="2400" dirty="0" smtClean="0"/>
              <a:t>Query and visualize OBO ontologies</a:t>
            </a:r>
            <a:endParaRPr lang="en-US" sz="2400" dirty="0"/>
          </a:p>
        </p:txBody>
      </p:sp>
      <p:sp>
        <p:nvSpPr>
          <p:cNvPr id="6" name="TextBox 5"/>
          <p:cNvSpPr txBox="1"/>
          <p:nvPr/>
        </p:nvSpPr>
        <p:spPr>
          <a:xfrm>
            <a:off x="5645909" y="6025931"/>
            <a:ext cx="3185487" cy="830997"/>
          </a:xfrm>
          <a:prstGeom prst="rect">
            <a:avLst/>
          </a:prstGeom>
          <a:noFill/>
        </p:spPr>
        <p:txBody>
          <a:bodyPr wrap="none" rtlCol="0">
            <a:spAutoFit/>
          </a:bodyPr>
          <a:lstStyle/>
          <a:p>
            <a:r>
              <a:rPr lang="en-US" sz="2400" dirty="0">
                <a:hlinkClick r:id="rId2"/>
              </a:rPr>
              <a:t>http://ols.wordvis.com</a:t>
            </a:r>
            <a:r>
              <a:rPr lang="en-US" sz="2400" dirty="0" smtClean="0">
                <a:hlinkClick r:id="rId2"/>
              </a:rPr>
              <a:t>/</a:t>
            </a:r>
            <a:endParaRPr lang="en-US" sz="2400" dirty="0" smtClean="0"/>
          </a:p>
          <a:p>
            <a:endParaRPr lang="en-US" sz="2400" dirty="0"/>
          </a:p>
        </p:txBody>
      </p:sp>
      <p:pic>
        <p:nvPicPr>
          <p:cNvPr id="7" name="Picture 6"/>
          <p:cNvPicPr>
            <a:picLocks noChangeAspect="1"/>
          </p:cNvPicPr>
          <p:nvPr/>
        </p:nvPicPr>
        <p:blipFill rotWithShape="1">
          <a:blip r:embed="rId3"/>
          <a:srcRect t="12214" b="15659"/>
          <a:stretch/>
        </p:blipFill>
        <p:spPr>
          <a:xfrm>
            <a:off x="0" y="1955532"/>
            <a:ext cx="9144000" cy="3766482"/>
          </a:xfrm>
          <a:prstGeom prst="rect">
            <a:avLst/>
          </a:prstGeom>
        </p:spPr>
      </p:pic>
    </p:spTree>
    <p:extLst>
      <p:ext uri="{BB962C8B-B14F-4D97-AF65-F5344CB8AC3E}">
        <p14:creationId xmlns:p14="http://schemas.microsoft.com/office/powerpoint/2010/main" val="341840856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190" y="167545"/>
            <a:ext cx="8229600" cy="1143000"/>
          </a:xfrm>
        </p:spPr>
        <p:txBody>
          <a:bodyPr/>
          <a:lstStyle/>
          <a:p>
            <a:pPr algn="l"/>
            <a:r>
              <a:rPr lang="en-US" b="1" dirty="0" smtClean="0"/>
              <a:t>          </a:t>
            </a:r>
            <a:r>
              <a:rPr lang="en-US" b="1" dirty="0" err="1" smtClean="0"/>
              <a:t>Ontobee</a:t>
            </a:r>
            <a:endParaRPr lang="en-US" b="1" dirty="0"/>
          </a:p>
        </p:txBody>
      </p:sp>
      <p:sp>
        <p:nvSpPr>
          <p:cNvPr id="3" name="TextBox 2"/>
          <p:cNvSpPr txBox="1"/>
          <p:nvPr/>
        </p:nvSpPr>
        <p:spPr>
          <a:xfrm>
            <a:off x="5431700" y="576166"/>
            <a:ext cx="3441968" cy="830997"/>
          </a:xfrm>
          <a:prstGeom prst="rect">
            <a:avLst/>
          </a:prstGeom>
          <a:noFill/>
        </p:spPr>
        <p:txBody>
          <a:bodyPr wrap="none" rtlCol="0">
            <a:spAutoFit/>
          </a:bodyPr>
          <a:lstStyle/>
          <a:p>
            <a:r>
              <a:rPr lang="en-US" sz="2400" dirty="0">
                <a:hlinkClick r:id="rId2"/>
              </a:rPr>
              <a:t>http://www.ontobee.org</a:t>
            </a:r>
            <a:r>
              <a:rPr lang="en-US" sz="2400" dirty="0" smtClean="0">
                <a:hlinkClick r:id="rId2"/>
              </a:rPr>
              <a:t>/</a:t>
            </a:r>
            <a:endParaRPr lang="en-US" sz="2400" dirty="0" smtClean="0"/>
          </a:p>
          <a:p>
            <a:endParaRPr lang="en-US" sz="2400" dirty="0"/>
          </a:p>
        </p:txBody>
      </p:sp>
      <p:pic>
        <p:nvPicPr>
          <p:cNvPr id="4" name="Picture 3"/>
          <p:cNvPicPr>
            <a:picLocks noChangeAspect="1"/>
          </p:cNvPicPr>
          <p:nvPr/>
        </p:nvPicPr>
        <p:blipFill rotWithShape="1">
          <a:blip r:embed="rId3"/>
          <a:srcRect t="12020" b="5361"/>
          <a:stretch/>
        </p:blipFill>
        <p:spPr>
          <a:xfrm>
            <a:off x="0" y="1223960"/>
            <a:ext cx="9144000" cy="4314459"/>
          </a:xfrm>
          <a:prstGeom prst="rect">
            <a:avLst/>
          </a:prstGeom>
        </p:spPr>
      </p:pic>
      <p:sp>
        <p:nvSpPr>
          <p:cNvPr id="5" name="TextBox 4"/>
          <p:cNvSpPr txBox="1"/>
          <p:nvPr/>
        </p:nvSpPr>
        <p:spPr>
          <a:xfrm>
            <a:off x="627325" y="5934670"/>
            <a:ext cx="8516676" cy="830997"/>
          </a:xfrm>
          <a:prstGeom prst="rect">
            <a:avLst/>
          </a:prstGeom>
          <a:noFill/>
        </p:spPr>
        <p:txBody>
          <a:bodyPr wrap="square" rtlCol="0">
            <a:spAutoFit/>
          </a:bodyPr>
          <a:lstStyle/>
          <a:p>
            <a:r>
              <a:rPr lang="en-US" sz="2400" dirty="0"/>
              <a:t>Query OBO </a:t>
            </a:r>
            <a:r>
              <a:rPr lang="en-US" sz="2400" dirty="0" smtClean="0"/>
              <a:t>ontologies, and provides </a:t>
            </a:r>
            <a:r>
              <a:rPr lang="en-US" sz="2400" dirty="0"/>
              <a:t>RDF </a:t>
            </a:r>
            <a:r>
              <a:rPr lang="en-US" sz="2400" dirty="0" smtClean="0"/>
              <a:t>supporting </a:t>
            </a:r>
            <a:r>
              <a:rPr lang="en-US" sz="2400" dirty="0"/>
              <a:t>remote query of </a:t>
            </a:r>
            <a:r>
              <a:rPr lang="en-US" sz="2400" dirty="0" smtClean="0"/>
              <a:t>each ontology </a:t>
            </a:r>
            <a:r>
              <a:rPr lang="en-US" sz="2400" dirty="0"/>
              <a:t>term and the Semantic </a:t>
            </a:r>
            <a:r>
              <a:rPr lang="en-US" sz="2400" dirty="0" smtClean="0"/>
              <a:t>Web</a:t>
            </a:r>
            <a:endParaRPr lang="en-US" sz="2400" dirty="0"/>
          </a:p>
        </p:txBody>
      </p:sp>
    </p:spTree>
    <p:extLst>
      <p:ext uri="{BB962C8B-B14F-4D97-AF65-F5344CB8AC3E}">
        <p14:creationId xmlns:p14="http://schemas.microsoft.com/office/powerpoint/2010/main" val="26930667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rcRect r="45790" b="14025"/>
          <a:stretch>
            <a:fillRect/>
          </a:stretch>
        </p:blipFill>
        <p:spPr>
          <a:xfrm>
            <a:off x="1688943" y="908532"/>
            <a:ext cx="5969000" cy="5916613"/>
          </a:xfrm>
          <a:prstGeom prst="rect">
            <a:avLst/>
          </a:prstGeom>
        </p:spPr>
      </p:pic>
      <p:sp>
        <p:nvSpPr>
          <p:cNvPr id="3" name="Rectangle 2"/>
          <p:cNvSpPr/>
          <p:nvPr/>
        </p:nvSpPr>
        <p:spPr>
          <a:xfrm>
            <a:off x="2543359" y="262201"/>
            <a:ext cx="3831998" cy="646331"/>
          </a:xfrm>
          <a:prstGeom prst="rect">
            <a:avLst/>
          </a:prstGeom>
        </p:spPr>
        <p:txBody>
          <a:bodyPr wrap="none">
            <a:spAutoFit/>
          </a:bodyPr>
          <a:lstStyle/>
          <a:p>
            <a:r>
              <a:rPr lang="en-US" sz="3600" b="1" dirty="0" err="1" smtClean="0"/>
              <a:t>QuickGO</a:t>
            </a:r>
            <a:r>
              <a:rPr lang="en-US" sz="3600" b="1" dirty="0" smtClean="0"/>
              <a:t> at the EBI</a:t>
            </a:r>
            <a:endParaRPr lang="en-US" sz="3600" b="1" dirty="0"/>
          </a:p>
        </p:txBody>
      </p:sp>
      <p:sp>
        <p:nvSpPr>
          <p:cNvPr id="4" name="Rectangle 3"/>
          <p:cNvSpPr/>
          <p:nvPr/>
        </p:nvSpPr>
        <p:spPr>
          <a:xfrm>
            <a:off x="222301" y="4880658"/>
            <a:ext cx="4237057" cy="461665"/>
          </a:xfrm>
          <a:prstGeom prst="rect">
            <a:avLst/>
          </a:prstGeom>
          <a:noFill/>
        </p:spPr>
        <p:txBody>
          <a:bodyPr wrap="none">
            <a:spAutoFit/>
          </a:bodyPr>
          <a:lstStyle/>
          <a:p>
            <a:r>
              <a:rPr lang="en-US" sz="2400" dirty="0" smtClean="0">
                <a:noFill/>
                <a:hlinkClick r:id="rId3"/>
              </a:rPr>
              <a:t>http://</a:t>
            </a:r>
            <a:r>
              <a:rPr lang="en-US" sz="2400" dirty="0" err="1" smtClean="0">
                <a:noFill/>
                <a:hlinkClick r:id="rId3"/>
              </a:rPr>
              <a:t>www.ebi.ac.uk/QuickGO</a:t>
            </a:r>
            <a:r>
              <a:rPr lang="en-US" sz="2400" dirty="0" smtClean="0">
                <a:noFill/>
                <a:hlinkClick r:id="rId3"/>
              </a:rPr>
              <a:t>/</a:t>
            </a:r>
            <a:endParaRPr lang="en-US" sz="2400" dirty="0">
              <a:noFill/>
            </a:endParaRPr>
          </a:p>
        </p:txBody>
      </p:sp>
    </p:spTree>
    <p:extLst>
      <p:ext uri="{BB962C8B-B14F-4D97-AF65-F5344CB8AC3E}">
        <p14:creationId xmlns:p14="http://schemas.microsoft.com/office/powerpoint/2010/main" val="545455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38665" y="127000"/>
            <a:ext cx="8555567" cy="782638"/>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smtClean="0">
                <a:ln>
                  <a:noFill/>
                </a:ln>
                <a:solidFill>
                  <a:schemeClr val="tx1"/>
                </a:solidFill>
                <a:effectLst/>
                <a:uLnTx/>
                <a:uFillTx/>
                <a:latin typeface="+mj-lt"/>
                <a:ea typeface="+mj-ea"/>
                <a:cs typeface="+mj-cs"/>
              </a:rPr>
              <a:t>OBO Foundry Principles</a:t>
            </a:r>
            <a:endParaRPr kumimoji="0" lang="en-US" sz="3600" b="1"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6" name="TextBox 5"/>
          <p:cNvSpPr txBox="1"/>
          <p:nvPr/>
        </p:nvSpPr>
        <p:spPr>
          <a:xfrm>
            <a:off x="793324" y="1804277"/>
            <a:ext cx="3473276" cy="3785652"/>
          </a:xfrm>
          <a:prstGeom prst="rect">
            <a:avLst/>
          </a:prstGeom>
          <a:noFill/>
        </p:spPr>
        <p:txBody>
          <a:bodyPr wrap="none" rtlCol="0">
            <a:spAutoFit/>
          </a:bodyPr>
          <a:lstStyle/>
          <a:p>
            <a:endParaRPr lang="en-US" sz="2400" dirty="0"/>
          </a:p>
          <a:p>
            <a:r>
              <a:rPr lang="en-US" sz="2400" dirty="0" smtClean="0"/>
              <a:t>FP </a:t>
            </a:r>
            <a:r>
              <a:rPr lang="en-US" sz="2400" dirty="0"/>
              <a:t>001 open</a:t>
            </a:r>
          </a:p>
          <a:p>
            <a:r>
              <a:rPr lang="en-US" sz="2400" dirty="0"/>
              <a:t>FP 002 format</a:t>
            </a:r>
          </a:p>
          <a:p>
            <a:r>
              <a:rPr lang="en-US" sz="2400" dirty="0"/>
              <a:t>FP 003 URIs</a:t>
            </a:r>
          </a:p>
          <a:p>
            <a:r>
              <a:rPr lang="en-US" sz="2400" dirty="0"/>
              <a:t>FP 004 versioning</a:t>
            </a:r>
          </a:p>
          <a:p>
            <a:r>
              <a:rPr lang="en-US" sz="2400" dirty="0"/>
              <a:t>FP 005 delineated content</a:t>
            </a:r>
          </a:p>
          <a:p>
            <a:r>
              <a:rPr lang="en-US" sz="2400" dirty="0"/>
              <a:t>FP 006 textual </a:t>
            </a:r>
            <a:r>
              <a:rPr lang="en-US" sz="2400" dirty="0" smtClean="0"/>
              <a:t>definitions</a:t>
            </a:r>
            <a:endParaRPr lang="en-US" sz="2400" dirty="0"/>
          </a:p>
          <a:p>
            <a:r>
              <a:rPr lang="en-US" sz="2400" dirty="0"/>
              <a:t>FP 007 relations</a:t>
            </a:r>
          </a:p>
          <a:p>
            <a:r>
              <a:rPr lang="en-US" sz="2400" dirty="0"/>
              <a:t>FP 008 documented</a:t>
            </a:r>
          </a:p>
          <a:p>
            <a:r>
              <a:rPr lang="en-US" sz="2400" dirty="0"/>
              <a:t>FP 009 </a:t>
            </a:r>
            <a:r>
              <a:rPr lang="en-US" sz="2400" dirty="0" smtClean="0"/>
              <a:t>users</a:t>
            </a:r>
            <a:endParaRPr lang="en-US" sz="2400" dirty="0"/>
          </a:p>
        </p:txBody>
      </p:sp>
      <p:sp>
        <p:nvSpPr>
          <p:cNvPr id="7" name="TextBox 6"/>
          <p:cNvSpPr txBox="1"/>
          <p:nvPr/>
        </p:nvSpPr>
        <p:spPr>
          <a:xfrm>
            <a:off x="5046870" y="1835931"/>
            <a:ext cx="3617847" cy="4154983"/>
          </a:xfrm>
          <a:prstGeom prst="rect">
            <a:avLst/>
          </a:prstGeom>
          <a:noFill/>
        </p:spPr>
        <p:txBody>
          <a:bodyPr wrap="none" rtlCol="0">
            <a:spAutoFit/>
          </a:bodyPr>
          <a:lstStyle/>
          <a:p>
            <a:r>
              <a:rPr lang="en-US" sz="2400" dirty="0"/>
              <a:t>FP 010 collaboration</a:t>
            </a:r>
          </a:p>
          <a:p>
            <a:r>
              <a:rPr lang="en-US" sz="2400" dirty="0"/>
              <a:t>FP 011 locus of authority</a:t>
            </a:r>
          </a:p>
          <a:p>
            <a:r>
              <a:rPr lang="en-US" sz="2400" dirty="0"/>
              <a:t>FP 012 naming conventions</a:t>
            </a:r>
          </a:p>
          <a:p>
            <a:r>
              <a:rPr lang="en-US" sz="2400" dirty="0"/>
              <a:t>FP 013 genus differentia</a:t>
            </a:r>
          </a:p>
          <a:p>
            <a:r>
              <a:rPr lang="en-US" sz="2400" dirty="0"/>
              <a:t>FP 014 BFO</a:t>
            </a:r>
          </a:p>
          <a:p>
            <a:r>
              <a:rPr lang="en-US" sz="2400" dirty="0"/>
              <a:t>FP 015 single inheritance</a:t>
            </a:r>
          </a:p>
          <a:p>
            <a:r>
              <a:rPr lang="en-US" sz="2400" dirty="0"/>
              <a:t>FP 016 maintenance</a:t>
            </a:r>
          </a:p>
          <a:p>
            <a:r>
              <a:rPr lang="en-US" sz="2400" dirty="0"/>
              <a:t>FP 017 </a:t>
            </a:r>
            <a:r>
              <a:rPr lang="en-US" sz="2400" dirty="0" err="1"/>
              <a:t>instantiability</a:t>
            </a:r>
            <a:endParaRPr lang="en-US" sz="2400" dirty="0"/>
          </a:p>
          <a:p>
            <a:r>
              <a:rPr lang="en-US" sz="2400" dirty="0"/>
              <a:t>FP 018 </a:t>
            </a:r>
            <a:r>
              <a:rPr lang="en-US" sz="2400" dirty="0" err="1"/>
              <a:t>orthogonality</a:t>
            </a:r>
            <a:endParaRPr lang="en-US" sz="2400" dirty="0"/>
          </a:p>
          <a:p>
            <a:r>
              <a:rPr lang="en-US" sz="2400" dirty="0"/>
              <a:t>FP 019 content</a:t>
            </a:r>
          </a:p>
          <a:p>
            <a:endParaRPr lang="en-US" sz="2400" dirty="0"/>
          </a:p>
        </p:txBody>
      </p:sp>
      <p:sp>
        <p:nvSpPr>
          <p:cNvPr id="8" name="TextBox 7"/>
          <p:cNvSpPr txBox="1"/>
          <p:nvPr/>
        </p:nvSpPr>
        <p:spPr>
          <a:xfrm>
            <a:off x="588433" y="909638"/>
            <a:ext cx="8555567" cy="1200328"/>
          </a:xfrm>
          <a:prstGeom prst="rect">
            <a:avLst/>
          </a:prstGeom>
          <a:noFill/>
        </p:spPr>
        <p:txBody>
          <a:bodyPr wrap="square" rtlCol="0">
            <a:spAutoFit/>
          </a:bodyPr>
          <a:lstStyle/>
          <a:p>
            <a:r>
              <a:rPr lang="en-US" sz="2400" b="1" dirty="0" smtClean="0">
                <a:solidFill>
                  <a:schemeClr val="tx2"/>
                </a:solidFill>
              </a:rPr>
              <a:t>The purpose? To create a community of standards and collaboration that promote interoperability and quality development practices</a:t>
            </a:r>
            <a:endParaRPr lang="en-US" sz="2400" b="1" dirty="0">
              <a:solidFill>
                <a:schemeClr val="tx2"/>
              </a:solidFill>
            </a:endParaRPr>
          </a:p>
        </p:txBody>
      </p:sp>
      <p:sp>
        <p:nvSpPr>
          <p:cNvPr id="9" name="TextBox 8"/>
          <p:cNvSpPr txBox="1"/>
          <p:nvPr/>
        </p:nvSpPr>
        <p:spPr>
          <a:xfrm>
            <a:off x="872123" y="6104500"/>
            <a:ext cx="7500070" cy="830997"/>
          </a:xfrm>
          <a:prstGeom prst="rect">
            <a:avLst/>
          </a:prstGeom>
          <a:noFill/>
        </p:spPr>
        <p:txBody>
          <a:bodyPr wrap="none" rtlCol="0">
            <a:spAutoFit/>
          </a:bodyPr>
          <a:lstStyle/>
          <a:p>
            <a:r>
              <a:rPr lang="en-US" sz="2400" dirty="0">
                <a:hlinkClick r:id="rId2"/>
              </a:rPr>
              <a:t>http://obofoundry.org/wiki/index.php/</a:t>
            </a:r>
            <a:r>
              <a:rPr lang="en-US" sz="2400" dirty="0" smtClean="0">
                <a:hlinkClick r:id="rId2"/>
              </a:rPr>
              <a:t>Category:Principles</a:t>
            </a:r>
            <a:endParaRPr lang="en-US" sz="2400" dirty="0" smtClean="0"/>
          </a:p>
          <a:p>
            <a:endParaRPr lang="en-US" sz="2400" dirty="0"/>
          </a:p>
        </p:txBody>
      </p:sp>
      <p:sp>
        <p:nvSpPr>
          <p:cNvPr id="10" name="Rectangle 9"/>
          <p:cNvSpPr/>
          <p:nvPr/>
        </p:nvSpPr>
        <p:spPr>
          <a:xfrm>
            <a:off x="232608" y="219240"/>
            <a:ext cx="8692444" cy="6434666"/>
          </a:xfrm>
          <a:prstGeom prst="rect">
            <a:avLst/>
          </a:prstGeom>
          <a:noFill/>
          <a:ln w="19050" cap="flat" cmpd="sng" algn="ctr">
            <a:solidFill>
              <a:schemeClr val="tx2"/>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6027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 few good practices</a:t>
            </a:r>
            <a:endParaRPr lang="en-US" b="1" dirty="0"/>
          </a:p>
        </p:txBody>
      </p:sp>
      <p:sp>
        <p:nvSpPr>
          <p:cNvPr id="4" name="TextBox 3"/>
          <p:cNvSpPr txBox="1"/>
          <p:nvPr/>
        </p:nvSpPr>
        <p:spPr>
          <a:xfrm>
            <a:off x="457200" y="1320174"/>
            <a:ext cx="8417316" cy="7478969"/>
          </a:xfrm>
          <a:prstGeom prst="rect">
            <a:avLst/>
          </a:prstGeom>
          <a:noFill/>
        </p:spPr>
        <p:txBody>
          <a:bodyPr wrap="square" rtlCol="0">
            <a:spAutoFit/>
          </a:bodyPr>
          <a:lstStyle/>
          <a:p>
            <a:pPr marL="285750" indent="-285750">
              <a:buFont typeface="Wingdings" charset="2"/>
              <a:buChar char="§"/>
            </a:pPr>
            <a:r>
              <a:rPr lang="en-US" sz="2400" dirty="0" smtClean="0"/>
              <a:t>Use numeric URIs so that the meaning is truly in the definition and not the label</a:t>
            </a:r>
          </a:p>
          <a:p>
            <a:pPr marL="285750" indent="-285750">
              <a:buFont typeface="Wingdings" charset="2"/>
              <a:buChar char="§"/>
            </a:pPr>
            <a:r>
              <a:rPr lang="en-US" sz="2400" dirty="0" smtClean="0"/>
              <a:t>Make sure all entities have either text or logical </a:t>
            </a:r>
            <a:r>
              <a:rPr lang="en-US" sz="2400" dirty="0" err="1" smtClean="0"/>
              <a:t>defs</a:t>
            </a:r>
            <a:r>
              <a:rPr lang="en-US" sz="2400" dirty="0" smtClean="0"/>
              <a:t>, both is best.</a:t>
            </a:r>
          </a:p>
          <a:p>
            <a:pPr marL="285750" indent="-285750">
              <a:buFont typeface="Wingdings" charset="2"/>
              <a:buChar char="§"/>
            </a:pPr>
            <a:r>
              <a:rPr lang="en-US" sz="2400" dirty="0" smtClean="0"/>
              <a:t>Use a unique label for your classes – think about this in the context of the whole world, its ok to have community specific labels in addition to the unique label. </a:t>
            </a:r>
          </a:p>
          <a:p>
            <a:pPr marL="285750" indent="-285750">
              <a:buFont typeface="Wingdings" charset="2"/>
              <a:buChar char="§"/>
            </a:pPr>
            <a:r>
              <a:rPr lang="en-US" sz="2400" dirty="0" smtClean="0"/>
              <a:t>Use Version Control, and release versions</a:t>
            </a:r>
          </a:p>
          <a:p>
            <a:pPr marL="285750" indent="-285750">
              <a:buFont typeface="Wingdings" charset="2"/>
              <a:buChar char="§"/>
            </a:pPr>
            <a:r>
              <a:rPr lang="en-US" sz="2400" dirty="0" smtClean="0"/>
              <a:t>Delineate content and build according to your requirements – don’t attempt to represent all of reality!</a:t>
            </a:r>
          </a:p>
          <a:p>
            <a:pPr marL="285750" indent="-285750">
              <a:buFont typeface="Wingdings" charset="2"/>
              <a:buChar char="§"/>
            </a:pPr>
            <a:r>
              <a:rPr lang="en-US" sz="2400" dirty="0" smtClean="0"/>
              <a:t>Use upper ontologies and design documents to help structure your work</a:t>
            </a:r>
          </a:p>
          <a:p>
            <a:pPr marL="285750" indent="-285750">
              <a:buFont typeface="Wingdings" charset="2"/>
              <a:buChar char="§"/>
            </a:pPr>
            <a:r>
              <a:rPr lang="en-US" sz="2400" dirty="0" smtClean="0"/>
              <a:t>Document, document, document!</a:t>
            </a:r>
          </a:p>
          <a:p>
            <a:pPr marL="285750" indent="-285750">
              <a:buFont typeface="Wingdings" charset="2"/>
              <a:buChar char="§"/>
            </a:pPr>
            <a:r>
              <a:rPr lang="en-US" sz="2400" dirty="0" smtClean="0"/>
              <a:t>Communicate, share, have fun!</a:t>
            </a:r>
          </a:p>
          <a:p>
            <a:endParaRPr lang="en-US" sz="2400" dirty="0" smtClean="0"/>
          </a:p>
          <a:p>
            <a:endParaRPr lang="en-US" sz="2400" dirty="0" smtClean="0"/>
          </a:p>
          <a:p>
            <a:endParaRPr lang="en-US" sz="2400" dirty="0" smtClean="0"/>
          </a:p>
          <a:p>
            <a:endParaRPr lang="en-US" sz="2400" dirty="0" smtClean="0"/>
          </a:p>
          <a:p>
            <a:r>
              <a:rPr lang="en-US" sz="2400" dirty="0" smtClean="0"/>
              <a:t> </a:t>
            </a:r>
          </a:p>
          <a:p>
            <a:endParaRPr lang="en-US" sz="2400" dirty="0" smtClean="0"/>
          </a:p>
        </p:txBody>
      </p:sp>
      <p:sp>
        <p:nvSpPr>
          <p:cNvPr id="5" name="Rectangle 4"/>
          <p:cNvSpPr/>
          <p:nvPr/>
        </p:nvSpPr>
        <p:spPr>
          <a:xfrm>
            <a:off x="232608" y="219240"/>
            <a:ext cx="8692444" cy="6434666"/>
          </a:xfrm>
          <a:prstGeom prst="rect">
            <a:avLst/>
          </a:prstGeom>
          <a:noFill/>
          <a:ln w="19050" cap="flat" cmpd="sng" algn="ctr">
            <a:solidFill>
              <a:schemeClr val="tx2"/>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05250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Civic.thmx</Template>
  <TotalTime>13983</TotalTime>
  <Words>1524</Words>
  <Application>Microsoft Macintosh PowerPoint</Application>
  <PresentationFormat>On-screen Show (4:3)</PresentationFormat>
  <Paragraphs>183</Paragraphs>
  <Slides>24</Slides>
  <Notes>5</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26" baseType="lpstr">
      <vt:lpstr>Office Theme</vt:lpstr>
      <vt:lpstr>Image</vt:lpstr>
      <vt:lpstr>Anatomy Ontology Community</vt:lpstr>
      <vt:lpstr>PowerPoint Presentation</vt:lpstr>
      <vt:lpstr>      Bioportal</vt:lpstr>
      <vt:lpstr>Ontology Lookup Service</vt:lpstr>
      <vt:lpstr>Ontology Lookup Service</vt:lpstr>
      <vt:lpstr>          Ontobee</vt:lpstr>
      <vt:lpstr>PowerPoint Presentation</vt:lpstr>
      <vt:lpstr>PowerPoint Presentation</vt:lpstr>
      <vt:lpstr>A few good practices</vt:lpstr>
      <vt:lpstr>OBO Foundry Listserves</vt:lpstr>
      <vt:lpstr>PowerPoint Presentation</vt:lpstr>
      <vt:lpstr>PowerPoint Presentation</vt:lpstr>
      <vt:lpstr>Other mechanisms of extracting knowledge from domain experts</vt:lpstr>
      <vt:lpstr>What is a tracker?</vt:lpstr>
      <vt:lpstr>How do you write a tracker request?</vt:lpstr>
      <vt:lpstr>Example tracker request</vt:lpstr>
      <vt:lpstr>Lists, trackers, ontologies, annotation, oh my! </vt:lpstr>
      <vt:lpstr>PowerPoint Presentation</vt:lpstr>
      <vt:lpstr>PowerPoint Presentation</vt:lpstr>
      <vt:lpstr>Metadata standards</vt:lpstr>
      <vt:lpstr>Ontology documentation</vt:lpstr>
      <vt:lpstr>Internal documentation</vt:lpstr>
      <vt:lpstr>When to obsolete</vt:lpstr>
      <vt:lpstr>Feeling the love? </vt:lpstr>
    </vt:vector>
  </TitlesOfParts>
  <Company>OHSU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Google talk</dc:title>
  <dc:creator>Carlo Torniai</dc:creator>
  <cp:lastModifiedBy>Melissa Haendel</cp:lastModifiedBy>
  <cp:revision>172</cp:revision>
  <dcterms:created xsi:type="dcterms:W3CDTF">2011-07-27T03:26:29Z</dcterms:created>
  <dcterms:modified xsi:type="dcterms:W3CDTF">2012-07-30T03:42:12Z</dcterms:modified>
</cp:coreProperties>
</file>